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87" r:id="rId3"/>
    <p:sldId id="288" r:id="rId4"/>
    <p:sldId id="291" r:id="rId5"/>
    <p:sldId id="290" r:id="rId6"/>
    <p:sldId id="289" r:id="rId7"/>
    <p:sldId id="292" r:id="rId8"/>
    <p:sldId id="294" r:id="rId9"/>
    <p:sldId id="296" r:id="rId10"/>
    <p:sldId id="295" r:id="rId11"/>
    <p:sldId id="297" r:id="rId12"/>
    <p:sldId id="298" r:id="rId13"/>
    <p:sldId id="299" r:id="rId14"/>
    <p:sldId id="301" r:id="rId15"/>
    <p:sldId id="300" r:id="rId16"/>
    <p:sldId id="286" r:id="rId17"/>
    <p:sldId id="282" r:id="rId18"/>
    <p:sldId id="284" r:id="rId19"/>
    <p:sldId id="283" r:id="rId20"/>
    <p:sldId id="305" r:id="rId21"/>
    <p:sldId id="279" r:id="rId22"/>
    <p:sldId id="259" r:id="rId23"/>
    <p:sldId id="260" r:id="rId24"/>
    <p:sldId id="261" r:id="rId25"/>
    <p:sldId id="270" r:id="rId26"/>
    <p:sldId id="271" r:id="rId27"/>
    <p:sldId id="272" r:id="rId28"/>
    <p:sldId id="307" r:id="rId29"/>
    <p:sldId id="308" r:id="rId30"/>
    <p:sldId id="273" r:id="rId31"/>
    <p:sldId id="310" r:id="rId32"/>
    <p:sldId id="311" r:id="rId33"/>
    <p:sldId id="312" r:id="rId34"/>
    <p:sldId id="313" r:id="rId35"/>
    <p:sldId id="314" r:id="rId36"/>
    <p:sldId id="276" r:id="rId37"/>
    <p:sldId id="277" r:id="rId38"/>
    <p:sldId id="278" r:id="rId39"/>
    <p:sldId id="309"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p:restoredTop sz="94694"/>
  </p:normalViewPr>
  <p:slideViewPr>
    <p:cSldViewPr snapToGrid="0">
      <p:cViewPr varScale="1">
        <p:scale>
          <a:sx n="150" d="100"/>
          <a:sy n="150" d="100"/>
        </p:scale>
        <p:origin x="16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91EB8-5F09-FA41-AF9C-D02B2CA7A33C}" type="datetimeFigureOut">
              <a:rPr lang="en-US" smtClean="0"/>
              <a:t>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E307D-C867-CF42-8B48-062EC0A2AF7E}" type="slidenum">
              <a:rPr lang="en-US" smtClean="0"/>
              <a:t>‹#›</a:t>
            </a:fld>
            <a:endParaRPr lang="en-US"/>
          </a:p>
        </p:txBody>
      </p:sp>
    </p:spTree>
    <p:extLst>
      <p:ext uri="{BB962C8B-B14F-4D97-AF65-F5344CB8AC3E}">
        <p14:creationId xmlns:p14="http://schemas.microsoft.com/office/powerpoint/2010/main" val="1327793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307D-C867-CF42-8B48-062EC0A2AF7E}" type="slidenum">
              <a:rPr lang="en-US" smtClean="0"/>
              <a:t>1</a:t>
            </a:fld>
            <a:endParaRPr lang="en-US"/>
          </a:p>
        </p:txBody>
      </p:sp>
    </p:spTree>
    <p:extLst>
      <p:ext uri="{BB962C8B-B14F-4D97-AF65-F5344CB8AC3E}">
        <p14:creationId xmlns:p14="http://schemas.microsoft.com/office/powerpoint/2010/main" val="273358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07DAAF-58D0-473B-8FD7-E3DEDC42D4F5}" type="slidenum">
              <a:rPr lang="en-US" smtClean="0"/>
              <a:t>5</a:t>
            </a:fld>
            <a:endParaRPr lang="en-US"/>
          </a:p>
        </p:txBody>
      </p:sp>
    </p:spTree>
    <p:extLst>
      <p:ext uri="{BB962C8B-B14F-4D97-AF65-F5344CB8AC3E}">
        <p14:creationId xmlns:p14="http://schemas.microsoft.com/office/powerpoint/2010/main" val="994787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A7A2-BC5A-D988-5860-E151442A46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D98DE85-E273-DB4F-55CF-EA7634E03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0E52D1-32A4-D982-5B8D-35D0D375B158}"/>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5" name="Footer Placeholder 4">
            <a:extLst>
              <a:ext uri="{FF2B5EF4-FFF2-40B4-BE49-F238E27FC236}">
                <a16:creationId xmlns:a16="http://schemas.microsoft.com/office/drawing/2014/main" id="{8E5A7B45-1E02-59AA-6ED5-B652A6DC8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6CD4E-A2BD-D149-4EEB-82725C967723}"/>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217315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6ECD-3A8B-F25A-6FD8-57B15A5CEE3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9963B3-73D2-5593-45F3-D1C25EF36C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103D3E-301D-19F1-9B77-9214D7E439B8}"/>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5" name="Footer Placeholder 4">
            <a:extLst>
              <a:ext uri="{FF2B5EF4-FFF2-40B4-BE49-F238E27FC236}">
                <a16:creationId xmlns:a16="http://schemas.microsoft.com/office/drawing/2014/main" id="{D327F438-995B-54A0-07D3-A9BBEFD26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BA2D1-B169-344B-95BE-D7D1691B7930}"/>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97248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D0BEB-0977-C7D1-DBFE-C52A655B55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E5ACAD-8682-D0ED-DD80-389BE78FC5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9E243E-089F-613A-E65B-F98CADC98D16}"/>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5" name="Footer Placeholder 4">
            <a:extLst>
              <a:ext uri="{FF2B5EF4-FFF2-40B4-BE49-F238E27FC236}">
                <a16:creationId xmlns:a16="http://schemas.microsoft.com/office/drawing/2014/main" id="{8A518FB5-AB39-8A99-9E1D-B98C00466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D1316-5130-A2AD-7B9F-DDBAAF857AE7}"/>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5120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on purple&gt;blue aurora">
    <p:spTree>
      <p:nvGrpSpPr>
        <p:cNvPr id="1" name=""/>
        <p:cNvGrpSpPr/>
        <p:nvPr/>
      </p:nvGrpSpPr>
      <p:grpSpPr>
        <a:xfrm>
          <a:off x="0" y="0"/>
          <a:ext cx="0" cy="0"/>
          <a:chOff x="0" y="0"/>
          <a:chExt cx="0" cy="0"/>
        </a:xfrm>
      </p:grpSpPr>
      <p:pic>
        <p:nvPicPr>
          <p:cNvPr id="6" name="aurora-cover.png" descr="aurora-cover.png">
            <a:extLst>
              <a:ext uri="{FF2B5EF4-FFF2-40B4-BE49-F238E27FC236}">
                <a16:creationId xmlns:a16="http://schemas.microsoft.com/office/drawing/2014/main" id="{9087559E-34A4-B64B-9142-318F6EF3E202}"/>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p:cNvSpPr>
            <a:spLocks noGrp="1"/>
          </p:cNvSpPr>
          <p:nvPr>
            <p:ph type="title" hasCustomPrompt="1"/>
          </p:nvPr>
        </p:nvSpPr>
        <p:spPr>
          <a:xfrm>
            <a:off x="235881" y="223689"/>
            <a:ext cx="8635069" cy="5596128"/>
          </a:xfrm>
        </p:spPr>
        <p:txBody>
          <a:bodyPr/>
          <a:lstStyle>
            <a:lvl1pPr>
              <a:defRPr b="0" i="0">
                <a:solidFill>
                  <a:schemeClr val="bg1"/>
                </a:solidFill>
                <a:latin typeface="IBM Plex Sans Light" panose="020B0403050203000203" pitchFamily="34" charset="0"/>
              </a:defRPr>
            </a:lvl1pPr>
          </a:lstStyle>
          <a:p>
            <a:r>
              <a:rPr lang="en-US" dirty="0"/>
              <a:t>Master presentation </a:t>
            </a:r>
            <a:br>
              <a:rPr lang="en-US" dirty="0"/>
            </a:br>
            <a:r>
              <a:rPr lang="en-US" dirty="0"/>
              <a:t>template three line </a:t>
            </a:r>
            <a:br>
              <a:rPr lang="en-US" dirty="0"/>
            </a:br>
            <a:r>
              <a:rPr lang="en-US" dirty="0"/>
              <a:t>maximum</a:t>
            </a:r>
          </a:p>
        </p:txBody>
      </p:sp>
      <p:pic>
        <p:nvPicPr>
          <p:cNvPr id="15" name="Picture 6" descr="Picture 6">
            <a:extLst>
              <a:ext uri="{FF2B5EF4-FFF2-40B4-BE49-F238E27FC236}">
                <a16:creationId xmlns:a16="http://schemas.microsoft.com/office/drawing/2014/main" id="{45681664-F9FD-FB4E-8B2B-024FFB6AECE2}"/>
              </a:ext>
            </a:extLst>
          </p:cNvPr>
          <p:cNvPicPr>
            <a:picLocks noChangeAspect="1"/>
          </p:cNvPicPr>
          <p:nvPr userDrawn="1"/>
        </p:nvPicPr>
        <p:blipFill>
          <a:blip r:embed="rId3"/>
          <a:stretch>
            <a:fillRect/>
          </a:stretch>
        </p:blipFill>
        <p:spPr>
          <a:xfrm>
            <a:off x="11462004" y="6407444"/>
            <a:ext cx="463296" cy="183680"/>
          </a:xfrm>
          <a:prstGeom prst="rect">
            <a:avLst/>
          </a:prstGeom>
          <a:ln w="12700">
            <a:miter lim="400000"/>
          </a:ln>
        </p:spPr>
      </p:pic>
    </p:spTree>
    <p:extLst>
      <p:ext uri="{BB962C8B-B14F-4D97-AF65-F5344CB8AC3E}">
        <p14:creationId xmlns:p14="http://schemas.microsoft.com/office/powerpoint/2010/main" val="2398617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8DD6-1347-A7C9-4DB9-FCBF227227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F2A79E0-3DD9-7771-E2B0-616D8915A8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3AD118-E7B7-078E-045B-D1B6A4B59D97}"/>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5" name="Footer Placeholder 4">
            <a:extLst>
              <a:ext uri="{FF2B5EF4-FFF2-40B4-BE49-F238E27FC236}">
                <a16:creationId xmlns:a16="http://schemas.microsoft.com/office/drawing/2014/main" id="{AC6C73A9-BB2B-9126-5DAD-99C8AE79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58A53-C23A-73D3-9721-7942153BA61C}"/>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194070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7C9E-115D-8581-FB1B-FCED4C9A0E5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6821F8-1DF6-7709-279E-4695C651A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9AB9BF-F9CB-30A5-A993-A031FB0FE0C2}"/>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5" name="Footer Placeholder 4">
            <a:extLst>
              <a:ext uri="{FF2B5EF4-FFF2-40B4-BE49-F238E27FC236}">
                <a16:creationId xmlns:a16="http://schemas.microsoft.com/office/drawing/2014/main" id="{518245AF-542B-324A-F437-D95847B19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B4DBE-3E6F-8C41-C287-82BD5B0F81DD}"/>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218018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7912-623D-1F5B-90FC-2869578934C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9D81A0-5BB5-5D9F-4F74-5DF7599A56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91EB65-7769-E75A-FF96-9F673DE89A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3B7530-AAD0-1A2D-84EF-190D848B44F3}"/>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6" name="Footer Placeholder 5">
            <a:extLst>
              <a:ext uri="{FF2B5EF4-FFF2-40B4-BE49-F238E27FC236}">
                <a16:creationId xmlns:a16="http://schemas.microsoft.com/office/drawing/2014/main" id="{F48977F3-7A14-6983-C6D4-A42184653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CEB27-9EDE-08AD-0149-F0FC03A61DFF}"/>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13769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E912-6858-362A-9FDD-89304C6440C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F416411-1445-F2B9-BD3F-1900FC7EE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1CF6A1-2730-7789-D48A-EC112EF3BA7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B7CBF8B-40A9-3C20-CD32-DBD3611465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EC5ECB-CBF3-2591-F609-12727029633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A1661DA-1B5A-A986-D35C-EFA39AF0BC41}"/>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8" name="Footer Placeholder 7">
            <a:extLst>
              <a:ext uri="{FF2B5EF4-FFF2-40B4-BE49-F238E27FC236}">
                <a16:creationId xmlns:a16="http://schemas.microsoft.com/office/drawing/2014/main" id="{C39536EE-C578-6875-02DF-C83AD70EFE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58754B-12C3-7267-D00E-5C170A17070C}"/>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158835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CD41-3750-B3D5-ED52-58AC0BCB8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1C6235E-84E1-2D73-DE1C-B6B10D58F1EC}"/>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4" name="Footer Placeholder 3">
            <a:extLst>
              <a:ext uri="{FF2B5EF4-FFF2-40B4-BE49-F238E27FC236}">
                <a16:creationId xmlns:a16="http://schemas.microsoft.com/office/drawing/2014/main" id="{7688BA4A-2119-A95A-F69E-DC5727CCEA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1E92D-52BE-ED02-4262-4C928EE6DA5B}"/>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3851793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664E7-C3B9-2DEC-05FD-F49C6EC89742}"/>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3" name="Footer Placeholder 2">
            <a:extLst>
              <a:ext uri="{FF2B5EF4-FFF2-40B4-BE49-F238E27FC236}">
                <a16:creationId xmlns:a16="http://schemas.microsoft.com/office/drawing/2014/main" id="{513EB79F-6C45-CBE6-1D28-B4BF3D00A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867AF5-D5A6-7D2C-9439-C44D1D1C1966}"/>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282002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B8F3-5953-BA9B-30D8-79F24490F4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E48241F-9886-A563-8E34-0D5C4E348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23E59C0-314C-63D4-5CDC-207C78445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7D5F13-9994-4866-DE96-45F5B69E7606}"/>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6" name="Footer Placeholder 5">
            <a:extLst>
              <a:ext uri="{FF2B5EF4-FFF2-40B4-BE49-F238E27FC236}">
                <a16:creationId xmlns:a16="http://schemas.microsoft.com/office/drawing/2014/main" id="{4BADB3BF-54DA-F573-0FD6-D6D17B28C3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9D19D-032D-A0CF-DF3D-0B474EF474D9}"/>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1783216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9A90-D726-690D-17AB-C824BA8F29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1A077C-53CC-F13C-271A-D843B8D24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2B5C5-4B29-0FAA-125B-338D63B59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20B66E-C4F2-9959-ECDB-0014E6B2E8E0}"/>
              </a:ext>
            </a:extLst>
          </p:cNvPr>
          <p:cNvSpPr>
            <a:spLocks noGrp="1"/>
          </p:cNvSpPr>
          <p:nvPr>
            <p:ph type="dt" sz="half" idx="10"/>
          </p:nvPr>
        </p:nvSpPr>
        <p:spPr/>
        <p:txBody>
          <a:bodyPr/>
          <a:lstStyle/>
          <a:p>
            <a:fld id="{23708B70-7788-4E4F-9CB5-59FFA4A54208}" type="datetimeFigureOut">
              <a:rPr lang="en-US" smtClean="0"/>
              <a:t>10/20/23</a:t>
            </a:fld>
            <a:endParaRPr lang="en-US"/>
          </a:p>
        </p:txBody>
      </p:sp>
      <p:sp>
        <p:nvSpPr>
          <p:cNvPr id="6" name="Footer Placeholder 5">
            <a:extLst>
              <a:ext uri="{FF2B5EF4-FFF2-40B4-BE49-F238E27FC236}">
                <a16:creationId xmlns:a16="http://schemas.microsoft.com/office/drawing/2014/main" id="{6496D9B3-58F9-1E43-EC27-8A39B2FA6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80334-9299-4F7B-1F63-F76E3E36880C}"/>
              </a:ext>
            </a:extLst>
          </p:cNvPr>
          <p:cNvSpPr>
            <a:spLocks noGrp="1"/>
          </p:cNvSpPr>
          <p:nvPr>
            <p:ph type="sldNum" sz="quarter" idx="12"/>
          </p:nvPr>
        </p:nvSpPr>
        <p:spPr/>
        <p:txBody>
          <a:bodyPr/>
          <a:lstStyle/>
          <a:p>
            <a:fld id="{D90A1BFF-62D0-4C41-898A-9D8179B4F067}" type="slidenum">
              <a:rPr lang="en-US" smtClean="0"/>
              <a:t>‹#›</a:t>
            </a:fld>
            <a:endParaRPr lang="en-US"/>
          </a:p>
        </p:txBody>
      </p:sp>
    </p:spTree>
    <p:extLst>
      <p:ext uri="{BB962C8B-B14F-4D97-AF65-F5344CB8AC3E}">
        <p14:creationId xmlns:p14="http://schemas.microsoft.com/office/powerpoint/2010/main" val="46401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2CDF2-EEC4-FAFD-B74A-2C92B79912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01FA64-5531-4965-66A4-7738E1853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7DBAEA-5F7F-9CE3-7649-D02ECFA005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08B70-7788-4E4F-9CB5-59FFA4A54208}" type="datetimeFigureOut">
              <a:rPr lang="en-US" smtClean="0"/>
              <a:t>10/20/23</a:t>
            </a:fld>
            <a:endParaRPr lang="en-US"/>
          </a:p>
        </p:txBody>
      </p:sp>
      <p:sp>
        <p:nvSpPr>
          <p:cNvPr id="5" name="Footer Placeholder 4">
            <a:extLst>
              <a:ext uri="{FF2B5EF4-FFF2-40B4-BE49-F238E27FC236}">
                <a16:creationId xmlns:a16="http://schemas.microsoft.com/office/drawing/2014/main" id="{EE64A630-2C4E-3779-AA38-23D84380F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F46473-DE3B-C6BA-8890-464F736B5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A1BFF-62D0-4C41-898A-9D8179B4F067}" type="slidenum">
              <a:rPr lang="en-US" smtClean="0"/>
              <a:t>‹#›</a:t>
            </a:fld>
            <a:endParaRPr lang="en-US"/>
          </a:p>
        </p:txBody>
      </p:sp>
    </p:spTree>
    <p:extLst>
      <p:ext uri="{BB962C8B-B14F-4D97-AF65-F5344CB8AC3E}">
        <p14:creationId xmlns:p14="http://schemas.microsoft.com/office/powerpoint/2010/main" val="104129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IBM/sail/wiki" TargetMode="External"/><Relationship Id="rId2" Type="http://schemas.openxmlformats.org/officeDocument/2006/relationships/hyperlink" Target="https://github.com/IBM/sail"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IBM/sail/wiki/Installation#1-installing-from-public-pypi-repository" TargetMode="External"/><Relationship Id="rId2" Type="http://schemas.openxmlformats.org/officeDocument/2006/relationships/hyperlink" Target="https://github.com/IBM/sail" TargetMode="External"/><Relationship Id="rId1" Type="http://schemas.openxmlformats.org/officeDocument/2006/relationships/slideLayout" Target="../slideLayouts/slideLayout7.xml"/><Relationship Id="rId4" Type="http://schemas.openxmlformats.org/officeDocument/2006/relationships/hyperlink" Target="https://github.com/IBM/sail/wik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riverml.xyz/0.19.0/api/datasets/AirlinePassengers/" TargetMode="External"/><Relationship Id="rId2" Type="http://schemas.openxmlformats.org/officeDocument/2006/relationships/hyperlink" Target="https://riverml.xyz/0.19.0/recipes/reading-data/"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github.com/IBM/sail/wiki/How-to-contribute-to-SAI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17/06/relationships/model3d" Target="../media/model3d1.glb"/></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upsolver.com/blog/streaming-data-architecture-key-component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7096-1B36-9444-8C3E-CDE294254ED4}"/>
              </a:ext>
            </a:extLst>
          </p:cNvPr>
          <p:cNvSpPr>
            <a:spLocks noGrp="1"/>
          </p:cNvSpPr>
          <p:nvPr>
            <p:ph type="title"/>
          </p:nvPr>
        </p:nvSpPr>
        <p:spPr>
          <a:xfrm>
            <a:off x="235881" y="223689"/>
            <a:ext cx="10779252" cy="5596128"/>
          </a:xfrm>
        </p:spPr>
        <p:txBody>
          <a:bodyPr/>
          <a:lstStyle/>
          <a:p>
            <a:r>
              <a:rPr lang="en-IE" sz="4400" b="1" dirty="0">
                <a:solidFill>
                  <a:srgbClr val="FFFF00"/>
                </a:solidFill>
              </a:rPr>
              <a:t>Tutorial On</a:t>
            </a:r>
            <a:br>
              <a:rPr lang="en-IE" dirty="0"/>
            </a:br>
            <a:r>
              <a:rPr lang="en-IE" dirty="0"/>
              <a:t>Data and Model Lifecycle Management for Incremental Machine Learning Algorithms</a:t>
            </a:r>
            <a:br>
              <a:rPr lang="en-IE" dirty="0"/>
            </a:br>
            <a:br>
              <a:rPr lang="en-IE" dirty="0"/>
            </a:br>
            <a:r>
              <a:rPr lang="en-IE" sz="3200" b="1" dirty="0">
                <a:solidFill>
                  <a:srgbClr val="FFFF00"/>
                </a:solidFill>
              </a:rPr>
              <a:t>IEEE BigData 2023, Sorrento, Italy</a:t>
            </a:r>
            <a:br>
              <a:rPr lang="en-IE" dirty="0"/>
            </a:br>
            <a:br>
              <a:rPr lang="en-US" dirty="0"/>
            </a:br>
            <a:br>
              <a:rPr lang="en-US" sz="1867" b="1" dirty="0">
                <a:latin typeface="IBM Plex Sans SemiBold" panose="020B0503050203000203" pitchFamily="34" charset="0"/>
              </a:rPr>
            </a:br>
            <a:r>
              <a:rPr lang="en-US" sz="2000" b="1" dirty="0">
                <a:latin typeface="IBM Plex Sans SemiBold" panose="020B0503050203000203" pitchFamily="34" charset="0"/>
              </a:rPr>
              <a:t>Dr. Seshu Tirupathi and Dhaval Salwala</a:t>
            </a:r>
            <a:br>
              <a:rPr lang="en-US" sz="2000" b="1" dirty="0">
                <a:latin typeface="IBM Plex Sans SemiBold" panose="020B0503050203000203" pitchFamily="34" charset="0"/>
              </a:rPr>
            </a:br>
            <a:r>
              <a:rPr lang="en-US" sz="2000" b="1" dirty="0">
                <a:latin typeface="IBM Plex Sans SemiBold" panose="020B0503050203000203" pitchFamily="34" charset="0"/>
              </a:rPr>
              <a:t>IBM Research Europe Dublin, Ireland</a:t>
            </a:r>
            <a:endParaRPr lang="en-US" sz="1867" dirty="0">
              <a:latin typeface="IBM Plex Sans" panose="020B0503050203000203" pitchFamily="34" charset="0"/>
            </a:endParaRPr>
          </a:p>
        </p:txBody>
      </p:sp>
      <p:pic>
        <p:nvPicPr>
          <p:cNvPr id="1026" name="Picture 2" descr="IBM Research discovered three new materials extracted from seawater for EV batteries">
            <a:extLst>
              <a:ext uri="{FF2B5EF4-FFF2-40B4-BE49-F238E27FC236}">
                <a16:creationId xmlns:a16="http://schemas.microsoft.com/office/drawing/2014/main" id="{40A14B0E-8E0E-C3F3-E701-E394C689DB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36" r="22508"/>
          <a:stretch/>
        </p:blipFill>
        <p:spPr bwMode="auto">
          <a:xfrm>
            <a:off x="76912" y="5755855"/>
            <a:ext cx="1862984" cy="103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113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501B2A-ECB3-46E7-B446-67636E0C0CCC}"/>
              </a:ext>
            </a:extLst>
          </p:cNvPr>
          <p:cNvSpPr txBox="1"/>
          <p:nvPr/>
        </p:nvSpPr>
        <p:spPr>
          <a:xfrm>
            <a:off x="6528021" y="2488758"/>
            <a:ext cx="1025718" cy="584775"/>
          </a:xfrm>
          <a:prstGeom prst="rect">
            <a:avLst/>
          </a:prstGeom>
          <a:noFill/>
        </p:spPr>
        <p:txBody>
          <a:bodyPr wrap="square" rtlCol="0">
            <a:spAutoFit/>
          </a:bodyPr>
          <a:lstStyle/>
          <a:p>
            <a:r>
              <a:rPr lang="en-GB" sz="3200" b="1">
                <a:solidFill>
                  <a:schemeClr val="bg1"/>
                </a:solidFill>
                <a:latin typeface="Roboto" panose="02000000000000000000" pitchFamily="2" charset="0"/>
                <a:ea typeface="Roboto" panose="02000000000000000000" pitchFamily="2" charset="0"/>
              </a:rPr>
              <a:t>01</a:t>
            </a:r>
          </a:p>
        </p:txBody>
      </p:sp>
      <p:sp>
        <p:nvSpPr>
          <p:cNvPr id="17" name="TextBox 16">
            <a:extLst>
              <a:ext uri="{FF2B5EF4-FFF2-40B4-BE49-F238E27FC236}">
                <a16:creationId xmlns:a16="http://schemas.microsoft.com/office/drawing/2014/main" id="{84D0DBB2-E405-4622-AC75-CA4947CE8549}"/>
              </a:ext>
            </a:extLst>
          </p:cNvPr>
          <p:cNvSpPr txBox="1"/>
          <p:nvPr/>
        </p:nvSpPr>
        <p:spPr>
          <a:xfrm>
            <a:off x="938118" y="472230"/>
            <a:ext cx="6176967" cy="646331"/>
          </a:xfrm>
          <a:prstGeom prst="rect">
            <a:avLst/>
          </a:prstGeom>
          <a:noFill/>
        </p:spPr>
        <p:txBody>
          <a:bodyPr wrap="square" lIns="91440" tIns="45720" rIns="91440" bIns="45720" rtlCol="0" anchor="t">
            <a:spAutoFit/>
          </a:bodyPr>
          <a:lstStyle/>
          <a:p>
            <a:r>
              <a:rPr lang="en-IE" sz="3600" b="1"/>
              <a:t>What about analytics?</a:t>
            </a:r>
            <a:endParaRPr lang="en-IE" sz="3600" dirty="0">
              <a:effectLst/>
            </a:endParaRPr>
          </a:p>
        </p:txBody>
      </p:sp>
      <p:pic>
        <p:nvPicPr>
          <p:cNvPr id="3" name="Picture 2" descr="A picture containing logo&#10;&#10;Description automatically generated">
            <a:extLst>
              <a:ext uri="{FF2B5EF4-FFF2-40B4-BE49-F238E27FC236}">
                <a16:creationId xmlns:a16="http://schemas.microsoft.com/office/drawing/2014/main" id="{AB322537-946F-F9C1-2383-D052E67E8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1742942"/>
            <a:ext cx="9080500" cy="4844718"/>
          </a:xfrm>
          <a:prstGeom prst="rect">
            <a:avLst/>
          </a:prstGeom>
        </p:spPr>
      </p:pic>
      <p:pic>
        <p:nvPicPr>
          <p:cNvPr id="2" name="Picture 1" descr="A logo for a company&#10;&#10;Description automatically generated with medium confidence">
            <a:extLst>
              <a:ext uri="{FF2B5EF4-FFF2-40B4-BE49-F238E27FC236}">
                <a16:creationId xmlns:a16="http://schemas.microsoft.com/office/drawing/2014/main" id="{EF603DE9-EC68-010B-A57F-48C21114E285}"/>
              </a:ext>
            </a:extLst>
          </p:cNvPr>
          <p:cNvPicPr>
            <a:picLocks noChangeAspect="1"/>
          </p:cNvPicPr>
          <p:nvPr/>
        </p:nvPicPr>
        <p:blipFill>
          <a:blip r:embed="rId3"/>
          <a:stretch>
            <a:fillRect/>
          </a:stretch>
        </p:blipFill>
        <p:spPr>
          <a:xfrm>
            <a:off x="5061218" y="3354356"/>
            <a:ext cx="2925786" cy="1594178"/>
          </a:xfrm>
          <a:prstGeom prst="rect">
            <a:avLst/>
          </a:prstGeom>
        </p:spPr>
      </p:pic>
    </p:spTree>
    <p:extLst>
      <p:ext uri="{BB962C8B-B14F-4D97-AF65-F5344CB8AC3E}">
        <p14:creationId xmlns:p14="http://schemas.microsoft.com/office/powerpoint/2010/main" val="2474327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4D0DBB2-E405-4622-AC75-CA4947CE8549}"/>
              </a:ext>
            </a:extLst>
          </p:cNvPr>
          <p:cNvSpPr txBox="1"/>
          <p:nvPr/>
        </p:nvSpPr>
        <p:spPr>
          <a:xfrm>
            <a:off x="630936" y="640823"/>
            <a:ext cx="3419856" cy="5583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a:solidFill>
                  <a:schemeClr val="tx1"/>
                </a:solidFill>
                <a:latin typeface="+mj-lt"/>
                <a:ea typeface="+mj-ea"/>
                <a:cs typeface="+mj-cs"/>
              </a:rPr>
              <a:t>Drift example</a:t>
            </a:r>
            <a:endParaRPr lang="en-US" sz="5400" kern="1200">
              <a:solidFill>
                <a:schemeClr val="tx1"/>
              </a:solidFill>
              <a:effectLst/>
              <a:latin typeface="+mj-lt"/>
              <a:ea typeface="+mj-ea"/>
              <a:cs typeface="+mj-cs"/>
            </a:endParaRPr>
          </a:p>
        </p:txBody>
      </p:sp>
      <p:sp>
        <p:nvSpPr>
          <p:cNvPr id="7" name="TextBox 6">
            <a:extLst>
              <a:ext uri="{FF2B5EF4-FFF2-40B4-BE49-F238E27FC236}">
                <a16:creationId xmlns:a16="http://schemas.microsoft.com/office/drawing/2014/main" id="{318838A9-1076-5CBA-2576-6B5B9C0EED08}"/>
              </a:ext>
            </a:extLst>
          </p:cNvPr>
          <p:cNvSpPr txBox="1"/>
          <p:nvPr/>
        </p:nvSpPr>
        <p:spPr>
          <a:xfrm>
            <a:off x="0" y="6262893"/>
            <a:ext cx="6102220" cy="276999"/>
          </a:xfrm>
          <a:prstGeom prst="rect">
            <a:avLst/>
          </a:prstGeom>
          <a:noFill/>
        </p:spPr>
        <p:txBody>
          <a:bodyPr wrap="square">
            <a:spAutoFit/>
          </a:bodyPr>
          <a:lstStyle/>
          <a:p>
            <a:r>
              <a:rPr lang="en-US" sz="1200" dirty="0"/>
              <a:t>https://www.flightradar24.com/blog/flight-activity-rises-in-june-still-far-below-2019-levels/</a:t>
            </a:r>
          </a:p>
        </p:txBody>
      </p:sp>
      <p:pic>
        <p:nvPicPr>
          <p:cNvPr id="9" name="Picture 8" descr="A graph of a flight&#10;&#10;Description automatically generated">
            <a:extLst>
              <a:ext uri="{FF2B5EF4-FFF2-40B4-BE49-F238E27FC236}">
                <a16:creationId xmlns:a16="http://schemas.microsoft.com/office/drawing/2014/main" id="{F7B3771E-5EE5-ED45-DDA7-31532784F0EC}"/>
              </a:ext>
            </a:extLst>
          </p:cNvPr>
          <p:cNvPicPr>
            <a:picLocks noChangeAspect="1"/>
          </p:cNvPicPr>
          <p:nvPr/>
        </p:nvPicPr>
        <p:blipFill>
          <a:blip r:embed="rId2"/>
          <a:stretch>
            <a:fillRect/>
          </a:stretch>
        </p:blipFill>
        <p:spPr>
          <a:xfrm>
            <a:off x="4482154" y="1362269"/>
            <a:ext cx="7310560" cy="4406064"/>
          </a:xfrm>
          <a:prstGeom prst="rect">
            <a:avLst/>
          </a:prstGeom>
        </p:spPr>
      </p:pic>
    </p:spTree>
    <p:extLst>
      <p:ext uri="{BB962C8B-B14F-4D97-AF65-F5344CB8AC3E}">
        <p14:creationId xmlns:p14="http://schemas.microsoft.com/office/powerpoint/2010/main" val="2551595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510AF4-C6F7-93BD-43EA-64E9525A554A}"/>
              </a:ext>
            </a:extLst>
          </p:cNvPr>
          <p:cNvSpPr txBox="1">
            <a:spLocks/>
          </p:cNvSpPr>
          <p:nvPr/>
        </p:nvSpPr>
        <p:spPr>
          <a:xfrm>
            <a:off x="838200" y="365125"/>
            <a:ext cx="10515600" cy="1306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a:effectLst/>
              </a:rPr>
              <a:t>Concept drift </a:t>
            </a:r>
            <a:endParaRPr lang="en-IE" dirty="0">
              <a:effectLst/>
            </a:endParaRPr>
          </a:p>
        </p:txBody>
      </p:sp>
      <p:sp>
        <p:nvSpPr>
          <p:cNvPr id="3" name="TextBox 2">
            <a:extLst>
              <a:ext uri="{FF2B5EF4-FFF2-40B4-BE49-F238E27FC236}">
                <a16:creationId xmlns:a16="http://schemas.microsoft.com/office/drawing/2014/main" id="{D3DF4957-A645-CD5D-E46A-BA4AA6685F91}"/>
              </a:ext>
            </a:extLst>
          </p:cNvPr>
          <p:cNvSpPr txBox="1"/>
          <p:nvPr/>
        </p:nvSpPr>
        <p:spPr>
          <a:xfrm>
            <a:off x="838200" y="1825625"/>
            <a:ext cx="4152774" cy="4303464"/>
          </a:xfrm>
          <a:prstGeom prst="rect">
            <a:avLst/>
          </a:prstGeom>
        </p:spPr>
        <p:txBody>
          <a:bodyPr vert="horz" lIns="91440" tIns="45720" rIns="91440" bIns="45720" rtlCol="0">
            <a:normAutofit/>
          </a:bodyPr>
          <a:lstStyle/>
          <a:p>
            <a:endParaRPr lang="en-IE" sz="1800">
              <a:effectLst/>
              <a:latin typeface="NimbusSanL"/>
            </a:endParaRPr>
          </a:p>
          <a:p>
            <a:r>
              <a:rPr lang="en-IE" sz="1800">
                <a:effectLst/>
                <a:latin typeface="NimbusSanL"/>
              </a:rPr>
              <a:t>Data stream can be considered a process of joint distribution over random variables Y and X = {X</a:t>
            </a:r>
            <a:r>
              <a:rPr lang="en-IE" sz="1800" baseline="-25000">
                <a:effectLst/>
                <a:latin typeface="NimbusSanL"/>
              </a:rPr>
              <a:t>1</a:t>
            </a:r>
            <a:r>
              <a:rPr lang="en-IE" sz="1800">
                <a:effectLst/>
                <a:latin typeface="NimbusSanL"/>
              </a:rPr>
              <a:t>, ..., X</a:t>
            </a:r>
            <a:r>
              <a:rPr lang="en-IE" sz="1800" baseline="-25000">
                <a:effectLst/>
                <a:latin typeface="NimbusSanL"/>
              </a:rPr>
              <a:t>n</a:t>
            </a:r>
            <a:r>
              <a:rPr lang="en-IE" sz="1800">
                <a:effectLst/>
                <a:latin typeface="NimbusSanL"/>
              </a:rPr>
              <a:t>}</a:t>
            </a:r>
          </a:p>
          <a:p>
            <a:r>
              <a:rPr lang="en-IE" sz="1800">
                <a:effectLst/>
                <a:latin typeface="NimbusSanL"/>
              </a:rPr>
              <a:t>Concept = P(X,Y)</a:t>
            </a:r>
          </a:p>
          <a:p>
            <a:r>
              <a:rPr lang="en-IE" sz="1800">
                <a:effectLst/>
                <a:latin typeface="NimbusSanL"/>
              </a:rPr>
              <a:t>Concept drift occurs when P</a:t>
            </a:r>
            <a:r>
              <a:rPr lang="en-IE" sz="1800" baseline="-25000">
                <a:effectLst/>
                <a:latin typeface="NimbusSanL"/>
              </a:rPr>
              <a:t>t</a:t>
            </a:r>
            <a:r>
              <a:rPr lang="en-IE" sz="1800">
                <a:effectLst/>
                <a:latin typeface="NimbusSanL"/>
              </a:rPr>
              <a:t>(X,Y)    P</a:t>
            </a:r>
            <a:r>
              <a:rPr lang="en-IE" sz="1800" baseline="-25000">
                <a:effectLst/>
                <a:latin typeface="NimbusSanL"/>
              </a:rPr>
              <a:t>u</a:t>
            </a:r>
            <a:r>
              <a:rPr lang="en-IE" sz="1800">
                <a:effectLst/>
                <a:latin typeface="NimbusSanL"/>
              </a:rPr>
              <a:t>(X,Y)</a:t>
            </a:r>
          </a:p>
          <a:p>
            <a:r>
              <a:rPr lang="en-IE" sz="1800">
                <a:effectLst/>
                <a:latin typeface="NimbusSanL"/>
              </a:rPr>
              <a:t>P</a:t>
            </a:r>
            <a:r>
              <a:rPr lang="en-IE" sz="1800" baseline="-25000">
                <a:effectLst/>
                <a:latin typeface="NimbusSanL"/>
              </a:rPr>
              <a:t>[t,u]</a:t>
            </a:r>
            <a:r>
              <a:rPr lang="en-IE" sz="1800">
                <a:effectLst/>
                <a:latin typeface="NimbusSanL"/>
              </a:rPr>
              <a:t>(X,Y)    P</a:t>
            </a:r>
            <a:r>
              <a:rPr lang="en-IE" sz="1800" baseline="-25000">
                <a:effectLst/>
                <a:latin typeface="NimbusSanL"/>
              </a:rPr>
              <a:t>[v,w]</a:t>
            </a:r>
            <a:r>
              <a:rPr lang="en-IE" sz="1800">
                <a:effectLst/>
                <a:latin typeface="NimbusSanL"/>
              </a:rPr>
              <a:t>(X,Y)</a:t>
            </a:r>
          </a:p>
          <a:p>
            <a:endParaRPr lang="en-IE" sz="1800">
              <a:effectLst/>
              <a:latin typeface="NimbusSanL"/>
            </a:endParaRPr>
          </a:p>
          <a:p>
            <a:r>
              <a:rPr lang="en-IE" sz="1800">
                <a:effectLst/>
                <a:latin typeface="NimbusSanL"/>
              </a:rPr>
              <a:t>• Real drift: Change in P(Y|X) with or without changes in P(X)</a:t>
            </a:r>
          </a:p>
          <a:p>
            <a:r>
              <a:rPr lang="en-IE" sz="1800">
                <a:effectLst/>
                <a:latin typeface="NimbusSanL"/>
              </a:rPr>
              <a:t>• Virtual concept drift: Change in P(X) or P(Y) that does not effect decision boundaries.</a:t>
            </a:r>
          </a:p>
          <a:p>
            <a:endParaRPr lang="en-IE" sz="2000" dirty="0">
              <a:effectLst/>
            </a:endParaRPr>
          </a:p>
        </p:txBody>
      </p:sp>
      <p:sp>
        <p:nvSpPr>
          <p:cNvPr id="7" name="TextBox 6">
            <a:extLst>
              <a:ext uri="{FF2B5EF4-FFF2-40B4-BE49-F238E27FC236}">
                <a16:creationId xmlns:a16="http://schemas.microsoft.com/office/drawing/2014/main" id="{ADD75C81-1591-E1B0-226D-270370C84BC5}"/>
              </a:ext>
            </a:extLst>
          </p:cNvPr>
          <p:cNvSpPr txBox="1"/>
          <p:nvPr/>
        </p:nvSpPr>
        <p:spPr>
          <a:xfrm>
            <a:off x="0" y="6129089"/>
            <a:ext cx="6096000" cy="630942"/>
          </a:xfrm>
          <a:prstGeom prst="rect">
            <a:avLst/>
          </a:prstGeom>
          <a:noFill/>
        </p:spPr>
        <p:txBody>
          <a:bodyPr wrap="square">
            <a:spAutoFit/>
          </a:bodyPr>
          <a:lstStyle/>
          <a:p>
            <a:pPr>
              <a:spcAft>
                <a:spcPts val="600"/>
              </a:spcAft>
            </a:pPr>
            <a:r>
              <a:rPr lang="en-IE" sz="1000" dirty="0">
                <a:effectLst/>
                <a:latin typeface="NimbusSanL"/>
              </a:rPr>
              <a:t>Oliveira, Gustavo et. al. "Tackling Virtual and Real Concept Drifts: An Adaptive Gaussian Mixture Model Approach." IEEE Transactions on Knowledge and Data Engineering (2021).</a:t>
            </a:r>
          </a:p>
          <a:p>
            <a:pPr>
              <a:spcAft>
                <a:spcPts val="600"/>
              </a:spcAft>
            </a:pPr>
            <a:r>
              <a:rPr lang="en-IE" sz="1000" dirty="0">
                <a:effectLst/>
                <a:latin typeface="NimbusSanL"/>
              </a:rPr>
              <a:t>Webb, Geoffrey I., et al. "Understanding concept drift." </a:t>
            </a:r>
            <a:r>
              <a:rPr lang="en-IE" sz="1000" dirty="0" err="1">
                <a:effectLst/>
                <a:latin typeface="NimbusSanL"/>
              </a:rPr>
              <a:t>arXiv</a:t>
            </a:r>
            <a:r>
              <a:rPr lang="en-IE" sz="1000" dirty="0">
                <a:effectLst/>
                <a:latin typeface="NimbusSanL"/>
              </a:rPr>
              <a:t> preprint arXiv:1704.00362 (2017).</a:t>
            </a:r>
          </a:p>
        </p:txBody>
      </p:sp>
      <p:pic>
        <p:nvPicPr>
          <p:cNvPr id="6" name="Picture 5" descr="A black symbol with a white background&#10;&#10;Description automatically generated">
            <a:extLst>
              <a:ext uri="{FF2B5EF4-FFF2-40B4-BE49-F238E27FC236}">
                <a16:creationId xmlns:a16="http://schemas.microsoft.com/office/drawing/2014/main" id="{CC06F49D-8D8A-CFE7-AC1D-1C749EC6EED3}"/>
              </a:ext>
            </a:extLst>
          </p:cNvPr>
          <p:cNvPicPr>
            <a:picLocks noChangeAspect="1"/>
          </p:cNvPicPr>
          <p:nvPr/>
        </p:nvPicPr>
        <p:blipFill>
          <a:blip r:embed="rId2"/>
          <a:stretch>
            <a:fillRect/>
          </a:stretch>
        </p:blipFill>
        <p:spPr>
          <a:xfrm>
            <a:off x="1727200" y="3559731"/>
            <a:ext cx="178688" cy="214426"/>
          </a:xfrm>
          <a:prstGeom prst="rect">
            <a:avLst/>
          </a:prstGeom>
        </p:spPr>
      </p:pic>
      <p:pic>
        <p:nvPicPr>
          <p:cNvPr id="8" name="Picture 7" descr="A black symbol with a white background&#10;&#10;Description automatically generated">
            <a:extLst>
              <a:ext uri="{FF2B5EF4-FFF2-40B4-BE49-F238E27FC236}">
                <a16:creationId xmlns:a16="http://schemas.microsoft.com/office/drawing/2014/main" id="{D29FB6F6-80BD-6CD0-86FA-91020E1C75DC}"/>
              </a:ext>
            </a:extLst>
          </p:cNvPr>
          <p:cNvPicPr>
            <a:picLocks noChangeAspect="1"/>
          </p:cNvPicPr>
          <p:nvPr/>
        </p:nvPicPr>
        <p:blipFill>
          <a:blip r:embed="rId2"/>
          <a:stretch>
            <a:fillRect/>
          </a:stretch>
        </p:blipFill>
        <p:spPr>
          <a:xfrm>
            <a:off x="4025900" y="3280331"/>
            <a:ext cx="178688" cy="214426"/>
          </a:xfrm>
          <a:prstGeom prst="rect">
            <a:avLst/>
          </a:prstGeom>
        </p:spPr>
      </p:pic>
    </p:spTree>
    <p:extLst>
      <p:ext uri="{BB962C8B-B14F-4D97-AF65-F5344CB8AC3E}">
        <p14:creationId xmlns:p14="http://schemas.microsoft.com/office/powerpoint/2010/main" val="2672414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4D0DBB2-E405-4622-AC75-CA4947CE8549}"/>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kern="1200">
                <a:solidFill>
                  <a:schemeClr val="tx1"/>
                </a:solidFill>
                <a:latin typeface="+mj-lt"/>
                <a:ea typeface="+mj-ea"/>
                <a:cs typeface="+mj-cs"/>
              </a:rPr>
              <a:t>Drift types</a:t>
            </a:r>
          </a:p>
        </p:txBody>
      </p:sp>
      <p:pic>
        <p:nvPicPr>
          <p:cNvPr id="3" name="Picture 2" descr="Chart&#10;&#10;Description automatically generated">
            <a:extLst>
              <a:ext uri="{FF2B5EF4-FFF2-40B4-BE49-F238E27FC236}">
                <a16:creationId xmlns:a16="http://schemas.microsoft.com/office/drawing/2014/main" id="{0D5C3068-F70F-249F-1A85-3F9B94867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927" y="640080"/>
            <a:ext cx="6627353" cy="5550408"/>
          </a:xfrm>
          <a:prstGeom prst="rect">
            <a:avLst/>
          </a:prstGeom>
        </p:spPr>
      </p:pic>
    </p:spTree>
    <p:extLst>
      <p:ext uri="{BB962C8B-B14F-4D97-AF65-F5344CB8AC3E}">
        <p14:creationId xmlns:p14="http://schemas.microsoft.com/office/powerpoint/2010/main" val="189720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4D0DBB2-E405-4622-AC75-CA4947CE8549}"/>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a:latin typeface="+mj-lt"/>
                <a:ea typeface="+mj-ea"/>
                <a:cs typeface="+mj-cs"/>
              </a:rPr>
              <a:t>Drift detection </a:t>
            </a:r>
          </a:p>
        </p:txBody>
      </p:sp>
      <p:pic>
        <p:nvPicPr>
          <p:cNvPr id="4" name="Picture 3" descr="A diagram of a performance curve&#10;&#10;Description automatically generated">
            <a:extLst>
              <a:ext uri="{FF2B5EF4-FFF2-40B4-BE49-F238E27FC236}">
                <a16:creationId xmlns:a16="http://schemas.microsoft.com/office/drawing/2014/main" id="{3B587CB7-D596-CF62-B595-CF7719319071}"/>
              </a:ext>
            </a:extLst>
          </p:cNvPr>
          <p:cNvPicPr>
            <a:picLocks noChangeAspect="1"/>
          </p:cNvPicPr>
          <p:nvPr/>
        </p:nvPicPr>
        <p:blipFill>
          <a:blip r:embed="rId2"/>
          <a:stretch>
            <a:fillRect/>
          </a:stretch>
        </p:blipFill>
        <p:spPr>
          <a:xfrm>
            <a:off x="968096" y="2642616"/>
            <a:ext cx="4318304" cy="3605784"/>
          </a:xfrm>
          <a:prstGeom prst="rect">
            <a:avLst/>
          </a:prstGeom>
        </p:spPr>
      </p:pic>
      <p:pic>
        <p:nvPicPr>
          <p:cNvPr id="6" name="Picture 5" descr="A diagram of a drift level&#10;&#10;Description automatically generated">
            <a:extLst>
              <a:ext uri="{FF2B5EF4-FFF2-40B4-BE49-F238E27FC236}">
                <a16:creationId xmlns:a16="http://schemas.microsoft.com/office/drawing/2014/main" id="{6A82526E-EFA1-4FCD-BD49-D4C3CDFD2E64}"/>
              </a:ext>
            </a:extLst>
          </p:cNvPr>
          <p:cNvPicPr>
            <a:picLocks noChangeAspect="1"/>
          </p:cNvPicPr>
          <p:nvPr/>
        </p:nvPicPr>
        <p:blipFill>
          <a:blip r:embed="rId3"/>
          <a:stretch>
            <a:fillRect/>
          </a:stretch>
        </p:blipFill>
        <p:spPr>
          <a:xfrm>
            <a:off x="6254496" y="2880490"/>
            <a:ext cx="5614416" cy="3130036"/>
          </a:xfrm>
          <a:prstGeom prst="rect">
            <a:avLst/>
          </a:prstGeom>
        </p:spPr>
      </p:pic>
      <p:sp>
        <p:nvSpPr>
          <p:cNvPr id="7" name="TextBox 6">
            <a:extLst>
              <a:ext uri="{FF2B5EF4-FFF2-40B4-BE49-F238E27FC236}">
                <a16:creationId xmlns:a16="http://schemas.microsoft.com/office/drawing/2014/main" id="{F6222584-DCC2-AA70-6092-F4F31313845A}"/>
              </a:ext>
            </a:extLst>
          </p:cNvPr>
          <p:cNvSpPr txBox="1"/>
          <p:nvPr/>
        </p:nvSpPr>
        <p:spPr>
          <a:xfrm>
            <a:off x="0" y="6459289"/>
            <a:ext cx="6096000" cy="400110"/>
          </a:xfrm>
          <a:prstGeom prst="rect">
            <a:avLst/>
          </a:prstGeom>
          <a:noFill/>
        </p:spPr>
        <p:txBody>
          <a:bodyPr wrap="square">
            <a:spAutoFit/>
          </a:bodyPr>
          <a:lstStyle/>
          <a:p>
            <a:pPr>
              <a:spcAft>
                <a:spcPts val="600"/>
              </a:spcAft>
            </a:pPr>
            <a:r>
              <a:rPr lang="en-IE" sz="1000" dirty="0">
                <a:effectLst/>
                <a:latin typeface="NimbusSanL"/>
              </a:rPr>
              <a:t>Krawczyk, Bartosz, et al. "Ensemble learning for data stream analysis: A survey." Information Fusion 37 (2017): 132-156.</a:t>
            </a:r>
          </a:p>
        </p:txBody>
      </p:sp>
    </p:spTree>
    <p:extLst>
      <p:ext uri="{BB962C8B-B14F-4D97-AF65-F5344CB8AC3E}">
        <p14:creationId xmlns:p14="http://schemas.microsoft.com/office/powerpoint/2010/main" val="339493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4D0DBB2-E405-4622-AC75-CA4947CE8549}"/>
              </a:ext>
            </a:extLst>
          </p:cNvPr>
          <p:cNvSpPr txBox="1"/>
          <p:nvPr/>
        </p:nvSpPr>
        <p:spPr>
          <a:xfrm>
            <a:off x="938118" y="472230"/>
            <a:ext cx="7354544" cy="630942"/>
          </a:xfrm>
          <a:prstGeom prst="rect">
            <a:avLst/>
          </a:prstGeom>
          <a:noFill/>
        </p:spPr>
        <p:txBody>
          <a:bodyPr wrap="square" lIns="91440" tIns="45720" rIns="91440" bIns="45720" rtlCol="0" anchor="t">
            <a:spAutoFit/>
          </a:bodyPr>
          <a:lstStyle/>
          <a:p>
            <a:r>
              <a:rPr lang="en-US" sz="3500" dirty="0">
                <a:ea typeface="+mn-lt"/>
                <a:cs typeface="+mn-lt"/>
              </a:rPr>
              <a:t>Ensembling and AutoML</a:t>
            </a:r>
            <a:endParaRPr lang="en-US" sz="3500" dirty="0">
              <a:solidFill>
                <a:schemeClr val="tx1">
                  <a:lumMod val="65000"/>
                  <a:lumOff val="35000"/>
                </a:schemeClr>
              </a:solidFill>
              <a:latin typeface="Roboto"/>
              <a:ea typeface="Roboto"/>
              <a:cs typeface="+mn-lt"/>
            </a:endParaRPr>
          </a:p>
        </p:txBody>
      </p:sp>
      <p:sp>
        <p:nvSpPr>
          <p:cNvPr id="11" name="TextBox 10">
            <a:extLst>
              <a:ext uri="{FF2B5EF4-FFF2-40B4-BE49-F238E27FC236}">
                <a16:creationId xmlns:a16="http://schemas.microsoft.com/office/drawing/2014/main" id="{76ED9C28-E936-D37A-4166-2B9E05835EAB}"/>
              </a:ext>
            </a:extLst>
          </p:cNvPr>
          <p:cNvSpPr txBox="1"/>
          <p:nvPr/>
        </p:nvSpPr>
        <p:spPr>
          <a:xfrm>
            <a:off x="605151" y="1832543"/>
            <a:ext cx="5673730" cy="4524315"/>
          </a:xfrm>
          <a:prstGeom prst="rect">
            <a:avLst/>
          </a:prstGeom>
          <a:noFill/>
        </p:spPr>
        <p:txBody>
          <a:bodyPr wrap="square">
            <a:spAutoFit/>
          </a:bodyPr>
          <a:lstStyle/>
          <a:p>
            <a:pPr marL="285750" indent="-285750">
              <a:buFont typeface="Arial" panose="020B0604020202020204" pitchFamily="34" charset="0"/>
              <a:buChar char="•"/>
            </a:pPr>
            <a:r>
              <a:rPr lang="en-GB" dirty="0">
                <a:ea typeface="+mn-lt"/>
                <a:cs typeface="+mn-lt"/>
              </a:rPr>
              <a:t>AutoML and ensembling of incremental models: </a:t>
            </a:r>
          </a:p>
          <a:p>
            <a:pPr marL="285750" indent="-285750">
              <a:buFont typeface="Arial" panose="020B0604020202020204" pitchFamily="34" charset="0"/>
              <a:buChar char="•"/>
            </a:pPr>
            <a:endParaRPr lang="en-GB" dirty="0">
              <a:ea typeface="+mn-lt"/>
              <a:cs typeface="+mn-lt"/>
            </a:endParaRPr>
          </a:p>
          <a:p>
            <a:pPr marL="742950" lvl="1" indent="-285750">
              <a:buFont typeface="Arial" panose="020B0604020202020204" pitchFamily="34" charset="0"/>
              <a:buChar char="•"/>
            </a:pPr>
            <a:r>
              <a:rPr lang="en-GB" dirty="0">
                <a:ea typeface="+mn-lt"/>
                <a:cs typeface="+mn-lt"/>
              </a:rPr>
              <a:t>For batch learning models, the process is offline and controlled through a validation dataset. </a:t>
            </a:r>
          </a:p>
          <a:p>
            <a:pPr marL="742950" lvl="1" indent="-285750">
              <a:buFont typeface="Arial" panose="020B0604020202020204" pitchFamily="34" charset="0"/>
              <a:buChar char="•"/>
            </a:pPr>
            <a:r>
              <a:rPr lang="en-GB" dirty="0">
                <a:ea typeface="+mn-lt"/>
                <a:cs typeface="+mn-lt"/>
              </a:rPr>
              <a:t>For incremental models, AutoML (and ensembling) needs to be dynamic where best algorithms can depend on the concept.</a:t>
            </a:r>
          </a:p>
          <a:p>
            <a:pPr marL="742950" lvl="1" indent="-285750">
              <a:buFont typeface="Arial" panose="020B0604020202020204" pitchFamily="34" charset="0"/>
              <a:buChar char="•"/>
            </a:pPr>
            <a:r>
              <a:rPr lang="en-GB" dirty="0">
                <a:ea typeface="+mn-lt"/>
                <a:cs typeface="+mn-lt"/>
              </a:rPr>
              <a:t>AutoML is highly vulnerable to data inconsistencies during offline data analysis, which will cause unfavourable effects and incorrect model selection.</a:t>
            </a:r>
          </a:p>
          <a:p>
            <a:pPr marL="742950" lvl="1" indent="-285750">
              <a:buFont typeface="Arial" panose="020B0604020202020204" pitchFamily="34" charset="0"/>
              <a:buChar char="•"/>
            </a:pPr>
            <a:r>
              <a:rPr lang="en-GB" dirty="0">
                <a:ea typeface="+mn-lt"/>
                <a:cs typeface="+mn-lt"/>
              </a:rPr>
              <a:t>Quickly adapting to different frequency of data, detecting distribution changes and adapting to different model ensembling is still a challenge in traditional AutoML systems.</a:t>
            </a:r>
          </a:p>
          <a:p>
            <a:pPr marL="285750" indent="-285750">
              <a:buFont typeface="Arial" panose="020B0604020202020204" pitchFamily="34" charset="0"/>
              <a:buChar char="•"/>
            </a:pPr>
            <a:endParaRPr lang="en-GB" dirty="0">
              <a:ea typeface="+mn-lt"/>
              <a:cs typeface="+mn-lt"/>
            </a:endParaRPr>
          </a:p>
        </p:txBody>
      </p:sp>
      <p:pic>
        <p:nvPicPr>
          <p:cNvPr id="3" name="Picture 2" descr="Chart&#10;&#10;Description automatically generated">
            <a:extLst>
              <a:ext uri="{FF2B5EF4-FFF2-40B4-BE49-F238E27FC236}">
                <a16:creationId xmlns:a16="http://schemas.microsoft.com/office/drawing/2014/main" id="{0D5C3068-F70F-249F-1A85-3F9B94867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664" y="1832543"/>
            <a:ext cx="4850100" cy="4066657"/>
          </a:xfrm>
          <a:prstGeom prst="rect">
            <a:avLst/>
          </a:prstGeom>
        </p:spPr>
      </p:pic>
    </p:spTree>
    <p:extLst>
      <p:ext uri="{BB962C8B-B14F-4D97-AF65-F5344CB8AC3E}">
        <p14:creationId xmlns:p14="http://schemas.microsoft.com/office/powerpoint/2010/main" val="262231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246522" y="212623"/>
            <a:ext cx="11083869" cy="34482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Introduction to SAIL</a:t>
            </a:r>
          </a:p>
          <a:p>
            <a:pPr>
              <a:spcAft>
                <a:spcPts val="600"/>
              </a:spcAft>
            </a:pPr>
            <a:endParaRPr lang="en-US" sz="1050" b="1" dirty="0"/>
          </a:p>
          <a:p>
            <a:pPr>
              <a:spcAft>
                <a:spcPts val="600"/>
              </a:spcAft>
            </a:pPr>
            <a:r>
              <a:rPr lang="en-US" sz="2400" b="1" dirty="0"/>
              <a:t>GitHub: </a:t>
            </a:r>
            <a:r>
              <a:rPr lang="en-US" sz="2400" b="1" dirty="0">
                <a:hlinkClick r:id="rId2"/>
              </a:rPr>
              <a:t>https://github.com/IBM/sail</a:t>
            </a:r>
            <a:endParaRPr lang="en-US" sz="2400" b="1" dirty="0"/>
          </a:p>
          <a:p>
            <a:pPr>
              <a:spcAft>
                <a:spcPts val="600"/>
              </a:spcAft>
            </a:pPr>
            <a:r>
              <a:rPr lang="en-US" sz="2400" b="1" dirty="0"/>
              <a:t>Wiki: </a:t>
            </a:r>
            <a:r>
              <a:rPr lang="en-US" sz="2400" b="1" dirty="0">
                <a:hlinkClick r:id="rId3"/>
              </a:rPr>
              <a:t>https://github.com/IBM/sail/wiki</a:t>
            </a:r>
            <a:endParaRPr lang="en-US" sz="2400" b="1" dirty="0"/>
          </a:p>
          <a:p>
            <a:pPr>
              <a:spcAft>
                <a:spcPts val="600"/>
              </a:spcAft>
            </a:pPr>
            <a:endParaRPr lang="en-US" sz="2400" b="1" dirty="0"/>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CC39E9C-66A1-4F15-4F23-E3EA29629924}"/>
              </a:ext>
            </a:extLst>
          </p:cNvPr>
          <p:cNvPicPr>
            <a:picLocks noChangeAspect="1"/>
          </p:cNvPicPr>
          <p:nvPr/>
        </p:nvPicPr>
        <p:blipFill>
          <a:blip r:embed="rId4"/>
          <a:stretch>
            <a:fillRect/>
          </a:stretch>
        </p:blipFill>
        <p:spPr>
          <a:xfrm>
            <a:off x="2120630" y="1995365"/>
            <a:ext cx="9324205" cy="4181698"/>
          </a:xfrm>
          <a:prstGeom prst="rect">
            <a:avLst/>
          </a:prstGeom>
        </p:spPr>
      </p:pic>
    </p:spTree>
    <p:extLst>
      <p:ext uri="{BB962C8B-B14F-4D97-AF65-F5344CB8AC3E}">
        <p14:creationId xmlns:p14="http://schemas.microsoft.com/office/powerpoint/2010/main" val="271443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65" name="Rectangle 6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 screen&#10;&#10;Description automatically generated">
            <a:extLst>
              <a:ext uri="{FF2B5EF4-FFF2-40B4-BE49-F238E27FC236}">
                <a16:creationId xmlns:a16="http://schemas.microsoft.com/office/drawing/2014/main" id="{0EBA72CC-A335-E5AB-D4F9-70B9F819D210}"/>
              </a:ext>
            </a:extLst>
          </p:cNvPr>
          <p:cNvPicPr>
            <a:picLocks noChangeAspect="1"/>
          </p:cNvPicPr>
          <p:nvPr/>
        </p:nvPicPr>
        <p:blipFill>
          <a:blip r:embed="rId2"/>
          <a:stretch>
            <a:fillRect/>
          </a:stretch>
        </p:blipFill>
        <p:spPr>
          <a:xfrm>
            <a:off x="1069490" y="1124111"/>
            <a:ext cx="10277329" cy="3879689"/>
          </a:xfrm>
          <a:prstGeom prst="rect">
            <a:avLst/>
          </a:prstGeom>
        </p:spPr>
      </p:pic>
      <p:sp>
        <p:nvSpPr>
          <p:cNvPr id="6" name="Title 1">
            <a:extLst>
              <a:ext uri="{FF2B5EF4-FFF2-40B4-BE49-F238E27FC236}">
                <a16:creationId xmlns:a16="http://schemas.microsoft.com/office/drawing/2014/main" id="{A81A5D36-551F-9757-57ED-81A0402186A1}"/>
              </a:ext>
            </a:extLst>
          </p:cNvPr>
          <p:cNvSpPr txBox="1">
            <a:spLocks/>
          </p:cNvSpPr>
          <p:nvPr/>
        </p:nvSpPr>
        <p:spPr>
          <a:xfrm>
            <a:off x="5836598" y="5733889"/>
            <a:ext cx="4036334"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SAIL Architecture</a:t>
            </a:r>
          </a:p>
        </p:txBody>
      </p:sp>
    </p:spTree>
    <p:extLst>
      <p:ext uri="{BB962C8B-B14F-4D97-AF65-F5344CB8AC3E}">
        <p14:creationId xmlns:p14="http://schemas.microsoft.com/office/powerpoint/2010/main" val="63010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65" name="Rectangle 6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81A5D36-551F-9757-57ED-81A0402186A1}"/>
              </a:ext>
            </a:extLst>
          </p:cNvPr>
          <p:cNvSpPr txBox="1">
            <a:spLocks/>
          </p:cNvSpPr>
          <p:nvPr/>
        </p:nvSpPr>
        <p:spPr>
          <a:xfrm>
            <a:off x="5811197" y="5808978"/>
            <a:ext cx="5246269"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SAIL Incremental Pipeline</a:t>
            </a:r>
          </a:p>
        </p:txBody>
      </p:sp>
      <p:pic>
        <p:nvPicPr>
          <p:cNvPr id="2" name="Picture 1">
            <a:extLst>
              <a:ext uri="{FF2B5EF4-FFF2-40B4-BE49-F238E27FC236}">
                <a16:creationId xmlns:a16="http://schemas.microsoft.com/office/drawing/2014/main" id="{9559A31A-077B-1A57-A1C5-DABE1E192B16}"/>
              </a:ext>
            </a:extLst>
          </p:cNvPr>
          <p:cNvPicPr>
            <a:picLocks noChangeAspect="1"/>
          </p:cNvPicPr>
          <p:nvPr/>
        </p:nvPicPr>
        <p:blipFill>
          <a:blip r:embed="rId2"/>
          <a:stretch>
            <a:fillRect/>
          </a:stretch>
        </p:blipFill>
        <p:spPr>
          <a:xfrm>
            <a:off x="1160570" y="430655"/>
            <a:ext cx="9165622" cy="5194141"/>
          </a:xfrm>
          <a:prstGeom prst="rect">
            <a:avLst/>
          </a:prstGeom>
        </p:spPr>
      </p:pic>
    </p:spTree>
    <p:extLst>
      <p:ext uri="{BB962C8B-B14F-4D97-AF65-F5344CB8AC3E}">
        <p14:creationId xmlns:p14="http://schemas.microsoft.com/office/powerpoint/2010/main" val="291188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DF4957-A645-CD5D-E46A-BA4AA6685F91}"/>
              </a:ext>
            </a:extLst>
          </p:cNvPr>
          <p:cNvSpPr txBox="1"/>
          <p:nvPr/>
        </p:nvSpPr>
        <p:spPr>
          <a:xfrm>
            <a:off x="597207" y="864916"/>
            <a:ext cx="5988288" cy="5464212"/>
          </a:xfrm>
          <a:prstGeom prst="rect">
            <a:avLst/>
          </a:prstGeom>
          <a:solidFill>
            <a:schemeClr val="bg1"/>
          </a:solidFill>
        </p:spPr>
        <p:txBody>
          <a:bodyPr vert="horz" lIns="91440" tIns="45720" rIns="91440" bIns="45720" rtlCol="0" anchor="ctr">
            <a:normAutofit lnSpcReduction="10000"/>
          </a:bodyPr>
          <a:lstStyle/>
          <a:p>
            <a:pPr marL="342900" lvl="0" indent="-228600">
              <a:lnSpc>
                <a:spcPct val="90000"/>
              </a:lnSpc>
              <a:spcAft>
                <a:spcPts val="600"/>
              </a:spcAft>
              <a:buSzPts val="1000"/>
              <a:buFont typeface="Arial" panose="020B0604020202020204" pitchFamily="34" charset="0"/>
              <a:buChar char="•"/>
              <a:tabLst>
                <a:tab pos="457200" algn="l"/>
              </a:tabLst>
            </a:pPr>
            <a:r>
              <a:rPr lang="en-US" sz="1600" dirty="0"/>
              <a:t>This Tutorial</a:t>
            </a:r>
            <a:r>
              <a:rPr lang="en-US" sz="1600" dirty="0">
                <a:effectLst/>
              </a:rPr>
              <a:t> will help you understand step-by-step instructions on incremental model development and learn to use open-source knowledge to build a strong foundation in their early research career. </a:t>
            </a:r>
          </a:p>
          <a:p>
            <a:pPr marL="342900" lvl="0" indent="-228600">
              <a:lnSpc>
                <a:spcPct val="90000"/>
              </a:lnSpc>
              <a:spcAft>
                <a:spcPts val="600"/>
              </a:spcAft>
              <a:buSzPts val="1000"/>
              <a:buFont typeface="Arial" panose="020B0604020202020204" pitchFamily="34" charset="0"/>
              <a:buChar char="•"/>
              <a:tabLst>
                <a:tab pos="457200" algn="l"/>
              </a:tabLst>
            </a:pPr>
            <a:endParaRPr lang="en-US" sz="1600" dirty="0">
              <a:effectLst/>
            </a:endParaRPr>
          </a:p>
          <a:p>
            <a:pPr marL="342900" lvl="0" indent="-228600">
              <a:lnSpc>
                <a:spcPct val="90000"/>
              </a:lnSpc>
              <a:spcAft>
                <a:spcPts val="600"/>
              </a:spcAft>
              <a:buSzPts val="1000"/>
              <a:buFont typeface="Arial" panose="020B0604020202020204" pitchFamily="34" charset="0"/>
              <a:buChar char="•"/>
              <a:tabLst>
                <a:tab pos="457200" algn="l"/>
              </a:tabLst>
            </a:pPr>
            <a:r>
              <a:rPr lang="en-US" sz="1600" dirty="0">
                <a:effectLst/>
              </a:rPr>
              <a:t>Participants will learn about AutoML of incremental machine learning algorithms using the SAIL library. They will learn the concepts of iterative development by fine- tuning models based on learning from continuous data streams. </a:t>
            </a:r>
          </a:p>
          <a:p>
            <a:pPr marL="342900" lvl="0" indent="-228600">
              <a:lnSpc>
                <a:spcPct val="90000"/>
              </a:lnSpc>
              <a:spcAft>
                <a:spcPts val="600"/>
              </a:spcAft>
              <a:buSzPts val="1000"/>
              <a:buFont typeface="Arial" panose="020B0604020202020204" pitchFamily="34" charset="0"/>
              <a:buChar char="•"/>
              <a:tabLst>
                <a:tab pos="457200" algn="l"/>
              </a:tabLst>
            </a:pPr>
            <a:endParaRPr lang="en-US" sz="1600" dirty="0">
              <a:effectLst/>
            </a:endParaRPr>
          </a:p>
          <a:p>
            <a:pPr marL="342900" lvl="0" indent="-228600">
              <a:lnSpc>
                <a:spcPct val="90000"/>
              </a:lnSpc>
              <a:spcAft>
                <a:spcPts val="600"/>
              </a:spcAft>
              <a:buSzPts val="1000"/>
              <a:buFont typeface="Arial" panose="020B0604020202020204" pitchFamily="34" charset="0"/>
              <a:buChar char="•"/>
              <a:tabLst>
                <a:tab pos="457200" algn="l"/>
              </a:tabLst>
            </a:pPr>
            <a:r>
              <a:rPr lang="en-US" sz="1600" dirty="0">
                <a:effectLst/>
              </a:rPr>
              <a:t>SAIL abstracts away much of the complexity of machine learning, allowing researchers to focus on their research questions rather than spending excessive time learning intricate details of model building and monitoring. </a:t>
            </a:r>
          </a:p>
          <a:p>
            <a:pPr marL="342900" lvl="0" indent="-228600">
              <a:lnSpc>
                <a:spcPct val="90000"/>
              </a:lnSpc>
              <a:spcAft>
                <a:spcPts val="600"/>
              </a:spcAft>
              <a:buSzPts val="1000"/>
              <a:buFont typeface="Arial" panose="020B0604020202020204" pitchFamily="34" charset="0"/>
              <a:buChar char="•"/>
              <a:tabLst>
                <a:tab pos="457200" algn="l"/>
              </a:tabLst>
            </a:pPr>
            <a:endParaRPr lang="en-US" sz="1600" dirty="0">
              <a:effectLst/>
            </a:endParaRPr>
          </a:p>
          <a:p>
            <a:pPr marL="342900" lvl="0" indent="-228600">
              <a:lnSpc>
                <a:spcPct val="90000"/>
              </a:lnSpc>
              <a:spcAft>
                <a:spcPts val="600"/>
              </a:spcAft>
              <a:buSzPts val="1000"/>
              <a:buFont typeface="Arial" panose="020B0604020202020204" pitchFamily="34" charset="0"/>
              <a:buChar char="•"/>
              <a:tabLst>
                <a:tab pos="457200" algn="l"/>
              </a:tabLst>
            </a:pPr>
            <a:r>
              <a:rPr lang="en-US" sz="1600" dirty="0">
                <a:effectLst/>
              </a:rPr>
              <a:t>SAIL helps researchers efficiently and quickly wraps model from machine learning libraries like Keras, PyTorch, Scikit-Learn and River. </a:t>
            </a:r>
          </a:p>
          <a:p>
            <a:pPr marL="342900" lvl="0" indent="-228600">
              <a:lnSpc>
                <a:spcPct val="90000"/>
              </a:lnSpc>
              <a:spcAft>
                <a:spcPts val="600"/>
              </a:spcAft>
              <a:buSzPts val="1000"/>
              <a:buFont typeface="Arial" panose="020B0604020202020204" pitchFamily="34" charset="0"/>
              <a:buChar char="•"/>
              <a:tabLst>
                <a:tab pos="457200" algn="l"/>
              </a:tabLst>
            </a:pPr>
            <a:endParaRPr lang="en-US" sz="1600" dirty="0">
              <a:effectLst/>
            </a:endParaRPr>
          </a:p>
          <a:p>
            <a:pPr marL="342900" lvl="0" indent="-228600">
              <a:lnSpc>
                <a:spcPct val="90000"/>
              </a:lnSpc>
              <a:spcAft>
                <a:spcPts val="600"/>
              </a:spcAft>
              <a:buSzPts val="1000"/>
              <a:buFont typeface="Arial" panose="020B0604020202020204" pitchFamily="34" charset="0"/>
              <a:buChar char="•"/>
              <a:tabLst>
                <a:tab pos="457200" algn="l"/>
              </a:tabLst>
            </a:pPr>
            <a:r>
              <a:rPr lang="en-US" sz="1600" dirty="0">
                <a:effectLst/>
              </a:rPr>
              <a:t>It provides a user-friendly scikit-learn like interface for trying out various pre-processing techniques, feature engineering strategies, distributed model selection and evaluation. This saves efforts when experimenting with different model APIs and architectures.  </a:t>
            </a:r>
          </a:p>
        </p:txBody>
      </p:sp>
      <p:pic>
        <p:nvPicPr>
          <p:cNvPr id="75" name="Graphic 74" descr="Group Brainstorm">
            <a:extLst>
              <a:ext uri="{FF2B5EF4-FFF2-40B4-BE49-F238E27FC236}">
                <a16:creationId xmlns:a16="http://schemas.microsoft.com/office/drawing/2014/main" id="{B84354D6-C3ED-F033-8EF5-80161DA032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9548" y="2484255"/>
            <a:ext cx="3714244" cy="3714244"/>
          </a:xfrm>
          <a:prstGeom prst="rect">
            <a:avLst/>
          </a:prstGeom>
        </p:spPr>
      </p:pic>
      <p:sp>
        <p:nvSpPr>
          <p:cNvPr id="84" name="Rectangle 8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9510AF4-C6F7-93BD-43EA-64E9525A554A}"/>
              </a:ext>
            </a:extLst>
          </p:cNvPr>
          <p:cNvSpPr txBox="1">
            <a:spLocks/>
          </p:cNvSpPr>
          <p:nvPr/>
        </p:nvSpPr>
        <p:spPr>
          <a:xfrm>
            <a:off x="235881" y="223688"/>
            <a:ext cx="5343652" cy="7816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IBM Plex Sans" panose="020B0503050203000203" pitchFamily="34" charset="0"/>
              </a:rPr>
              <a:t>Why this tutorial ?</a:t>
            </a:r>
          </a:p>
        </p:txBody>
      </p:sp>
    </p:spTree>
    <p:extLst>
      <p:ext uri="{BB962C8B-B14F-4D97-AF65-F5344CB8AC3E}">
        <p14:creationId xmlns:p14="http://schemas.microsoft.com/office/powerpoint/2010/main" val="95968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510AF4-C6F7-93BD-43EA-64E9525A554A}"/>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a:t>Motivation</a:t>
            </a:r>
          </a:p>
        </p:txBody>
      </p:sp>
      <p:sp>
        <p:nvSpPr>
          <p:cNvPr id="3" name="TextBox 2">
            <a:extLst>
              <a:ext uri="{FF2B5EF4-FFF2-40B4-BE49-F238E27FC236}">
                <a16:creationId xmlns:a16="http://schemas.microsoft.com/office/drawing/2014/main" id="{D3DF4957-A645-CD5D-E46A-BA4AA6685F91}"/>
              </a:ext>
            </a:extLst>
          </p:cNvPr>
          <p:cNvSpPr txBox="1"/>
          <p:nvPr/>
        </p:nvSpPr>
        <p:spPr>
          <a:xfrm>
            <a:off x="640080" y="2872899"/>
            <a:ext cx="4243589" cy="3320668"/>
          </a:xfrm>
          <a:prstGeom prst="rect">
            <a:avLst/>
          </a:prstGeom>
        </p:spPr>
        <p:txBody>
          <a:bodyPr vert="horz" lIns="91440" tIns="45720" rIns="91440" bIns="45720" rtlCol="0">
            <a:normAutofit/>
          </a:bodyPr>
          <a:lstStyle/>
          <a:p>
            <a:pPr marL="342900" lvl="0" indent="-228600">
              <a:lnSpc>
                <a:spcPct val="90000"/>
              </a:lnSpc>
              <a:spcAft>
                <a:spcPts val="600"/>
              </a:spcAft>
              <a:buSzPts val="1000"/>
              <a:buFont typeface="Arial" panose="020B0604020202020204" pitchFamily="34" charset="0"/>
              <a:buChar char="•"/>
              <a:tabLst>
                <a:tab pos="457200" algn="l"/>
              </a:tabLst>
            </a:pPr>
            <a:r>
              <a:rPr lang="en-US" dirty="0">
                <a:effectLst/>
              </a:rPr>
              <a:t>Data is ever increasing with lowering costs of sensors, and communication.</a:t>
            </a:r>
          </a:p>
          <a:p>
            <a:pPr marL="342900" lvl="0" indent="-228600">
              <a:lnSpc>
                <a:spcPct val="90000"/>
              </a:lnSpc>
              <a:spcAft>
                <a:spcPts val="600"/>
              </a:spcAft>
              <a:buSzPts val="1000"/>
              <a:buFont typeface="Arial" panose="020B0604020202020204" pitchFamily="34" charset="0"/>
              <a:buChar char="•"/>
              <a:tabLst>
                <a:tab pos="457200" algn="l"/>
              </a:tabLst>
            </a:pPr>
            <a:r>
              <a:rPr lang="en-US" dirty="0">
                <a:effectLst/>
              </a:rPr>
              <a:t>Enterprise business requirements for high frequency data, ex. yaw misalignment in wind turbines.</a:t>
            </a:r>
          </a:p>
          <a:p>
            <a:pPr marL="342900" lvl="0" indent="-228600">
              <a:lnSpc>
                <a:spcPct val="90000"/>
              </a:lnSpc>
              <a:spcAft>
                <a:spcPts val="600"/>
              </a:spcAft>
              <a:buSzPts val="1000"/>
              <a:buFont typeface="Arial" panose="020B0604020202020204" pitchFamily="34" charset="0"/>
              <a:buChar char="•"/>
              <a:tabLst>
                <a:tab pos="457200" algn="l"/>
              </a:tabLst>
            </a:pPr>
            <a:r>
              <a:rPr lang="en-US" dirty="0">
                <a:effectLst/>
              </a:rPr>
              <a:t>Consistent and more dependable usage or resources.</a:t>
            </a:r>
          </a:p>
        </p:txBody>
      </p:sp>
      <p:pic>
        <p:nvPicPr>
          <p:cNvPr id="4" name="Picture 3" descr="A blue poster with text and numbers&#10;&#10;Description automatically generated">
            <a:extLst>
              <a:ext uri="{FF2B5EF4-FFF2-40B4-BE49-F238E27FC236}">
                <a16:creationId xmlns:a16="http://schemas.microsoft.com/office/drawing/2014/main" id="{5C5F3D99-2704-64E3-4176-C2A134AC20E4}"/>
              </a:ext>
            </a:extLst>
          </p:cNvPr>
          <p:cNvPicPr>
            <a:picLocks noChangeAspect="1"/>
          </p:cNvPicPr>
          <p:nvPr/>
        </p:nvPicPr>
        <p:blipFill rotWithShape="1">
          <a:blip r:embed="rId2"/>
          <a:srcRect t="5697" r="1" b="382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ADD75C81-1591-E1B0-226D-270370C84BC5}"/>
              </a:ext>
            </a:extLst>
          </p:cNvPr>
          <p:cNvSpPr txBox="1"/>
          <p:nvPr/>
        </p:nvSpPr>
        <p:spPr>
          <a:xfrm>
            <a:off x="0" y="6371827"/>
            <a:ext cx="6096000" cy="400110"/>
          </a:xfrm>
          <a:prstGeom prst="rect">
            <a:avLst/>
          </a:prstGeom>
          <a:noFill/>
        </p:spPr>
        <p:txBody>
          <a:bodyPr wrap="square">
            <a:spAutoFit/>
          </a:bodyPr>
          <a:lstStyle/>
          <a:p>
            <a:r>
              <a:rPr lang="en-IE" sz="1000" dirty="0">
                <a:effectLst/>
                <a:latin typeface="NimbusSanL"/>
              </a:rPr>
              <a:t>https://</a:t>
            </a:r>
            <a:r>
              <a:rPr lang="en-IE" sz="1000" dirty="0" err="1">
                <a:effectLst/>
                <a:latin typeface="NimbusSanL"/>
              </a:rPr>
              <a:t>www.oreilly.com</a:t>
            </a:r>
            <a:r>
              <a:rPr lang="en-IE" sz="1000" dirty="0">
                <a:effectLst/>
                <a:latin typeface="NimbusSanL"/>
              </a:rPr>
              <a:t>/radar/the-world-beyond-batch-streaming-101/ </a:t>
            </a:r>
          </a:p>
          <a:p>
            <a:r>
              <a:rPr lang="en-IE" sz="1000" dirty="0">
                <a:effectLst/>
                <a:latin typeface="NimbusSanL"/>
              </a:rPr>
              <a:t>https://</a:t>
            </a:r>
            <a:r>
              <a:rPr lang="en-IE" sz="1000" dirty="0" err="1">
                <a:effectLst/>
                <a:latin typeface="NimbusSanL"/>
              </a:rPr>
              <a:t>wersm.com</a:t>
            </a:r>
            <a:r>
              <a:rPr lang="en-IE" sz="1000" dirty="0">
                <a:effectLst/>
                <a:latin typeface="NimbusSanL"/>
              </a:rPr>
              <a:t>/how-much-data-is-generated-every-minute-on-social-media/ </a:t>
            </a:r>
            <a:endParaRPr lang="en-IE" sz="1000" dirty="0">
              <a:effectLst/>
            </a:endParaRPr>
          </a:p>
        </p:txBody>
      </p:sp>
    </p:spTree>
    <p:extLst>
      <p:ext uri="{BB962C8B-B14F-4D97-AF65-F5344CB8AC3E}">
        <p14:creationId xmlns:p14="http://schemas.microsoft.com/office/powerpoint/2010/main" val="517800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1056582" y="3164997"/>
            <a:ext cx="4036334" cy="34482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IE" sz="2800" b="1" kern="1200" dirty="0">
                <a:solidFill>
                  <a:schemeClr val="tx1"/>
                </a:solidFill>
                <a:latin typeface="+mj-lt"/>
                <a:ea typeface="+mj-ea"/>
                <a:cs typeface="+mj-cs"/>
              </a:rPr>
              <a:t>Installation</a:t>
            </a:r>
            <a:endParaRPr lang="en-US" sz="2200" dirty="0"/>
          </a:p>
          <a:p>
            <a:pPr>
              <a:spcAft>
                <a:spcPts val="600"/>
              </a:spcAft>
            </a:pPr>
            <a:endParaRPr lang="en-US" sz="2200" b="1" kern="1200" dirty="0">
              <a:solidFill>
                <a:schemeClr val="tx1"/>
              </a:solidFill>
              <a:effectLst/>
              <a:latin typeface="+mj-lt"/>
              <a:ea typeface="+mj-ea"/>
              <a:cs typeface="+mj-cs"/>
            </a:endParaRPr>
          </a:p>
          <a:p>
            <a:pPr>
              <a:spcAft>
                <a:spcPts val="600"/>
              </a:spcAft>
            </a:pPr>
            <a:r>
              <a:rPr lang="en-US" sz="2200" b="1" kern="1200" dirty="0">
                <a:solidFill>
                  <a:schemeClr val="tx1"/>
                </a:solidFill>
                <a:latin typeface="+mj-lt"/>
                <a:ea typeface="+mj-ea"/>
                <a:cs typeface="+mj-cs"/>
              </a:rPr>
              <a:t>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201BE2-90E2-EEC2-7390-CA410D3FAAC4}"/>
              </a:ext>
            </a:extLst>
          </p:cNvPr>
          <p:cNvSpPr txBox="1"/>
          <p:nvPr/>
        </p:nvSpPr>
        <p:spPr>
          <a:xfrm>
            <a:off x="5800609" y="1026962"/>
            <a:ext cx="557882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Python 3.10</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Install SAIL from GitHub </a:t>
            </a:r>
            <a:r>
              <a:rPr lang="en-US" sz="2400" dirty="0">
                <a:hlinkClick r:id="rId2"/>
              </a:rPr>
              <a:t>https://github.com/IBM/sail</a:t>
            </a:r>
            <a:endParaRPr lang="en-US" sz="2400" dirty="0"/>
          </a:p>
          <a:p>
            <a:endParaRPr lang="en-US" sz="2400" dirty="0"/>
          </a:p>
          <a:p>
            <a:pPr marL="285750" indent="-285750">
              <a:buFont typeface="Arial" panose="020B0604020202020204" pitchFamily="34" charset="0"/>
              <a:buChar char="•"/>
            </a:pPr>
            <a:r>
              <a:rPr lang="en-US" sz="2400" dirty="0"/>
              <a:t>Install SAIL from Pypi repository</a:t>
            </a:r>
            <a:br>
              <a:rPr lang="en-US" sz="2400" dirty="0"/>
            </a:br>
            <a:r>
              <a:rPr lang="en-US" sz="2400" dirty="0">
                <a:hlinkClick r:id="rId3"/>
              </a:rPr>
              <a:t>https://github.com/IBM/sail/wiki/Installation#1-installing-from-public-pypi-repository</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SAIL Wiki </a:t>
            </a:r>
            <a:r>
              <a:rPr lang="en-US" sz="2400" dirty="0">
                <a:hlinkClick r:id="rId4"/>
              </a:rPr>
              <a:t>https://github.com/IBM/sail/wiki</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212925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1113810" y="2960716"/>
            <a:ext cx="4036334" cy="34482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kern="1200" dirty="0">
                <a:solidFill>
                  <a:schemeClr val="tx1"/>
                </a:solidFill>
                <a:latin typeface="+mj-lt"/>
                <a:ea typeface="+mj-ea"/>
                <a:cs typeface="+mj-cs"/>
              </a:rPr>
              <a:t>Step 1</a:t>
            </a:r>
          </a:p>
          <a:p>
            <a:pPr>
              <a:spcAft>
                <a:spcPts val="600"/>
              </a:spcAft>
            </a:pPr>
            <a:br>
              <a:rPr lang="en-US" sz="2200" b="1" kern="1200" dirty="0">
                <a:solidFill>
                  <a:schemeClr val="tx1"/>
                </a:solidFill>
                <a:latin typeface="+mj-lt"/>
                <a:ea typeface="+mj-ea"/>
                <a:cs typeface="+mj-cs"/>
              </a:rPr>
            </a:br>
            <a:r>
              <a:rPr lang="en-IE" sz="2200" dirty="0"/>
              <a:t>Choose an Open-source streaming dataset</a:t>
            </a:r>
            <a:r>
              <a:rPr lang="en-US" sz="2200" dirty="0"/>
              <a:t> </a:t>
            </a:r>
          </a:p>
          <a:p>
            <a:pPr>
              <a:spcAft>
                <a:spcPts val="600"/>
              </a:spcAft>
            </a:pPr>
            <a:endParaRPr lang="en-US" sz="2200" b="1" kern="1200" dirty="0">
              <a:solidFill>
                <a:schemeClr val="tx1"/>
              </a:solidFill>
              <a:effectLst/>
              <a:latin typeface="+mj-lt"/>
              <a:ea typeface="+mj-ea"/>
              <a:cs typeface="+mj-cs"/>
            </a:endParaRPr>
          </a:p>
          <a:p>
            <a:pPr>
              <a:spcAft>
                <a:spcPts val="600"/>
              </a:spcAft>
            </a:pPr>
            <a:r>
              <a:rPr lang="en-US" sz="2200" b="1" kern="1200" dirty="0">
                <a:solidFill>
                  <a:schemeClr val="tx1"/>
                </a:solidFill>
                <a:latin typeface="+mj-lt"/>
                <a:ea typeface="+mj-ea"/>
                <a:cs typeface="+mj-cs"/>
              </a:rPr>
              <a:t>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201BE2-90E2-EEC2-7390-CA410D3FAAC4}"/>
              </a:ext>
            </a:extLst>
          </p:cNvPr>
          <p:cNvSpPr txBox="1"/>
          <p:nvPr/>
        </p:nvSpPr>
        <p:spPr>
          <a:xfrm>
            <a:off x="5405524" y="709209"/>
            <a:ext cx="6172074" cy="1754326"/>
          </a:xfrm>
          <a:prstGeom prst="rect">
            <a:avLst/>
          </a:prstGeom>
          <a:noFill/>
        </p:spPr>
        <p:txBody>
          <a:bodyPr wrap="none" rtlCol="0">
            <a:spAutoFit/>
          </a:bodyPr>
          <a:lstStyle/>
          <a:p>
            <a:pPr marL="285750" indent="-285750">
              <a:buFont typeface="Arial" panose="020B0604020202020204" pitchFamily="34" charset="0"/>
              <a:buChar char="•"/>
            </a:pPr>
            <a:r>
              <a:rPr lang="en-US" dirty="0"/>
              <a:t>Use any streaming dataset (at least 1M data [points)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From River</a:t>
            </a:r>
            <a:br>
              <a:rPr lang="en-US" dirty="0"/>
            </a:br>
            <a:r>
              <a:rPr lang="en-US" dirty="0"/>
              <a:t>1. </a:t>
            </a:r>
            <a:r>
              <a:rPr lang="en-US" dirty="0">
                <a:hlinkClick r:id="rId2"/>
              </a:rPr>
              <a:t>https://riverml.xyz/0.19.0/recipes/reading-data/</a:t>
            </a:r>
            <a:br>
              <a:rPr lang="en-US" dirty="0"/>
            </a:br>
            <a:r>
              <a:rPr lang="en-US" dirty="0"/>
              <a:t>2. </a:t>
            </a:r>
            <a:r>
              <a:rPr lang="en-US" dirty="0">
                <a:hlinkClick r:id="rId3"/>
              </a:rPr>
              <a:t>https://riverml.xyz/0.19.0/api/datasets/AirlinePassengers/</a:t>
            </a:r>
            <a:endParaRPr lang="en-US" dirty="0"/>
          </a:p>
          <a:p>
            <a:endParaRPr lang="en-US" dirty="0"/>
          </a:p>
        </p:txBody>
      </p:sp>
    </p:spTree>
    <p:extLst>
      <p:ext uri="{BB962C8B-B14F-4D97-AF65-F5344CB8AC3E}">
        <p14:creationId xmlns:p14="http://schemas.microsoft.com/office/powerpoint/2010/main" val="4177866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36632-EC26-7C63-EF58-7789D556F511}"/>
              </a:ext>
            </a:extLst>
          </p:cNvPr>
          <p:cNvSpPr txBox="1">
            <a:spLocks/>
          </p:cNvSpPr>
          <p:nvPr/>
        </p:nvSpPr>
        <p:spPr>
          <a:xfrm>
            <a:off x="90603" y="61319"/>
            <a:ext cx="12010794" cy="1109456"/>
          </a:xfrm>
          <a:prstGeom prst="rect">
            <a:avLst/>
          </a:prstGeom>
          <a:solidFill>
            <a:schemeClr val="accent6">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Step 2 [Classification or Regression Task]</a:t>
            </a:r>
          </a:p>
          <a:p>
            <a:br>
              <a:rPr lang="en-US" sz="2800" b="1" dirty="0"/>
            </a:br>
            <a:r>
              <a:rPr lang="en-IE" sz="1800" dirty="0">
                <a:effectLst/>
                <a:latin typeface="Calibri" panose="020F0502020204030204" pitchFamily="34" charset="0"/>
                <a:ea typeface="Calibri" panose="020F0502020204030204" pitchFamily="34" charset="0"/>
              </a:rPr>
              <a:t>Write an incremental machine learning algorithm using machine learning libraries - </a:t>
            </a:r>
            <a:r>
              <a:rPr lang="en-IE" sz="1800" b="1" dirty="0">
                <a:effectLst/>
                <a:latin typeface="Calibri" panose="020F0502020204030204" pitchFamily="34" charset="0"/>
                <a:ea typeface="Calibri" panose="020F0502020204030204" pitchFamily="34" charset="0"/>
              </a:rPr>
              <a:t>Keras</a:t>
            </a:r>
            <a:r>
              <a:rPr lang="en-IE" sz="1800" dirty="0">
                <a:effectLst/>
                <a:latin typeface="Calibri" panose="020F0502020204030204" pitchFamily="34" charset="0"/>
                <a:ea typeface="Calibri" panose="020F0502020204030204" pitchFamily="34" charset="0"/>
              </a:rPr>
              <a:t>, </a:t>
            </a:r>
            <a:r>
              <a:rPr lang="en-IE" sz="1800" b="1" dirty="0">
                <a:effectLst/>
                <a:latin typeface="Calibri" panose="020F0502020204030204" pitchFamily="34" charset="0"/>
                <a:ea typeface="Calibri" panose="020F0502020204030204" pitchFamily="34" charset="0"/>
              </a:rPr>
              <a:t>PyTorch</a:t>
            </a:r>
            <a:r>
              <a:rPr lang="en-IE" sz="1800" dirty="0">
                <a:effectLst/>
                <a:latin typeface="Calibri" panose="020F0502020204030204" pitchFamily="34" charset="0"/>
                <a:ea typeface="Calibri" panose="020F0502020204030204" pitchFamily="34" charset="0"/>
              </a:rPr>
              <a:t> or pure </a:t>
            </a:r>
            <a:r>
              <a:rPr lang="en-IE" sz="1800" b="1" dirty="0">
                <a:effectLst/>
                <a:latin typeface="Calibri" panose="020F0502020204030204" pitchFamily="34" charset="0"/>
                <a:ea typeface="Calibri" panose="020F0502020204030204" pitchFamily="34" charset="0"/>
              </a:rPr>
              <a:t>Python-based</a:t>
            </a:r>
            <a:r>
              <a:rPr lang="en-IE" sz="900" dirty="0">
                <a:effectLst/>
              </a:rPr>
              <a:t> </a:t>
            </a:r>
            <a:endParaRPr lang="en-IE" sz="2800" dirty="0">
              <a:effectLst/>
              <a:latin typeface="Calibri" panose="020F0502020204030204" pitchFamily="34" charset="0"/>
              <a:ea typeface="Calibri" panose="020F0502020204030204" pitchFamily="34" charset="0"/>
            </a:endParaRPr>
          </a:p>
          <a:p>
            <a:r>
              <a:rPr lang="en-US" sz="2800" b="1" dirty="0"/>
              <a:t> </a:t>
            </a:r>
            <a:endParaRPr lang="en-US" sz="1400" b="1" dirty="0">
              <a:latin typeface="IBM Plex Sans" panose="020B0503050203000203" pitchFamily="34" charset="0"/>
            </a:endParaRPr>
          </a:p>
        </p:txBody>
      </p:sp>
      <p:sp>
        <p:nvSpPr>
          <p:cNvPr id="3" name="TextBox 2">
            <a:extLst>
              <a:ext uri="{FF2B5EF4-FFF2-40B4-BE49-F238E27FC236}">
                <a16:creationId xmlns:a16="http://schemas.microsoft.com/office/drawing/2014/main" id="{294AB3C2-BD86-EA5B-2999-8C66FE83D727}"/>
              </a:ext>
            </a:extLst>
          </p:cNvPr>
          <p:cNvSpPr txBox="1"/>
          <p:nvPr/>
        </p:nvSpPr>
        <p:spPr>
          <a:xfrm>
            <a:off x="90603" y="1170775"/>
            <a:ext cx="11856418" cy="5355312"/>
          </a:xfrm>
          <a:prstGeom prst="rect">
            <a:avLst/>
          </a:prstGeom>
          <a:noFill/>
        </p:spPr>
        <p:txBody>
          <a:bodyPr wrap="square" rtlCol="0">
            <a:spAutoFit/>
          </a:bodyPr>
          <a:lstStyle/>
          <a:p>
            <a:endParaRPr lang="en-IE" dirty="0">
              <a:latin typeface="Calibri" panose="020F0502020204030204" pitchFamily="34" charset="0"/>
            </a:endParaRPr>
          </a:p>
          <a:p>
            <a:r>
              <a:rPr lang="en-IE" b="1" dirty="0">
                <a:latin typeface="Calibri" panose="020F0502020204030204" pitchFamily="34" charset="0"/>
              </a:rPr>
              <a:t>Note</a:t>
            </a:r>
            <a:r>
              <a:rPr lang="en-IE" dirty="0">
                <a:latin typeface="Calibri" panose="020F0502020204030204" pitchFamily="34" charset="0"/>
              </a:rPr>
              <a:t>: </a:t>
            </a:r>
            <a:r>
              <a:rPr lang="en-IE" sz="1800" dirty="0">
                <a:effectLst/>
                <a:latin typeface="Calibri" panose="020F0502020204030204" pitchFamily="34" charset="0"/>
                <a:ea typeface="Times New Roman" panose="02020603050405020304" pitchFamily="18" charset="0"/>
              </a:rPr>
              <a:t>We encourage participants to implement any well-known research work on incremental learning. It is not required to implement the entire research paper. A part but valid implementation of the research work is expected.</a:t>
            </a:r>
          </a:p>
          <a:p>
            <a:endParaRPr lang="en-IE" dirty="0">
              <a:latin typeface="Calibri" panose="020F0502020204030204" pitchFamily="34" charset="0"/>
              <a:ea typeface="Times New Roman" panose="02020603050405020304" pitchFamily="18" charset="0"/>
            </a:endParaRPr>
          </a:p>
          <a:p>
            <a:r>
              <a:rPr lang="en-IE" b="1" dirty="0">
                <a:latin typeface="Calibri" panose="020F0502020204030204" pitchFamily="34" charset="0"/>
                <a:ea typeface="Times New Roman" panose="02020603050405020304" pitchFamily="18" charset="0"/>
              </a:rPr>
              <a:t>Examples</a:t>
            </a:r>
          </a:p>
          <a:p>
            <a:pPr marL="342900" indent="-342900">
              <a:buFont typeface="+mj-lt"/>
              <a:buAutoNum type="arabicPeriod"/>
            </a:pPr>
            <a:r>
              <a:rPr lang="en-IE" dirty="0">
                <a:latin typeface="Calibri" panose="020F0502020204030204" pitchFamily="34" charset="0"/>
                <a:ea typeface="Times New Roman" panose="02020603050405020304" pitchFamily="18" charset="0"/>
              </a:rPr>
              <a:t>For Torch based model: </a:t>
            </a:r>
          </a:p>
          <a:p>
            <a:pPr marL="800100" lvl="1" indent="-342900">
              <a:buFont typeface="Arial" panose="020B0604020202020204" pitchFamily="34" charset="0"/>
              <a:buChar char="•"/>
            </a:pPr>
            <a:r>
              <a:rPr lang="en-IE" b="1" dirty="0">
                <a:latin typeface="Calibri" panose="020F0502020204030204" pitchFamily="34" charset="0"/>
                <a:ea typeface="Times New Roman" panose="02020603050405020304" pitchFamily="18" charset="0"/>
              </a:rPr>
              <a:t>Source</a:t>
            </a:r>
            <a:r>
              <a:rPr lang="en-IE" dirty="0">
                <a:latin typeface="Calibri" panose="020F0502020204030204" pitchFamily="34" charset="0"/>
                <a:ea typeface="Times New Roman" panose="02020603050405020304" pitchFamily="18" charset="0"/>
              </a:rPr>
              <a:t>: src/sail/models/torch/</a:t>
            </a:r>
            <a:r>
              <a:rPr lang="en-IE" dirty="0" err="1">
                <a:latin typeface="Calibri" panose="020F0502020204030204" pitchFamily="34" charset="0"/>
                <a:ea typeface="Times New Roman" panose="02020603050405020304" pitchFamily="18" charset="0"/>
              </a:rPr>
              <a:t>rnn.py</a:t>
            </a:r>
            <a:endParaRPr lang="en-IE" dirty="0">
              <a:latin typeface="Calibri" panose="020F0502020204030204" pitchFamily="34" charset="0"/>
              <a:ea typeface="Times New Roman" panose="02020603050405020304" pitchFamily="18" charset="0"/>
            </a:endParaRPr>
          </a:p>
          <a:p>
            <a:pPr marL="800100" lvl="1" indent="-342900">
              <a:buFont typeface="Arial" panose="020B0604020202020204" pitchFamily="34" charset="0"/>
              <a:buChar char="•"/>
            </a:pPr>
            <a:r>
              <a:rPr lang="en-IE" b="1" dirty="0">
                <a:latin typeface="Calibri" panose="020F0502020204030204" pitchFamily="34" charset="0"/>
                <a:ea typeface="Times New Roman" panose="02020603050405020304" pitchFamily="18" charset="0"/>
              </a:rPr>
              <a:t>Notebook</a:t>
            </a:r>
            <a:r>
              <a:rPr lang="en-IE" dirty="0">
                <a:latin typeface="Calibri" panose="020F0502020204030204" pitchFamily="34" charset="0"/>
                <a:ea typeface="Times New Roman" panose="02020603050405020304" pitchFamily="18" charset="0"/>
              </a:rPr>
              <a:t>: examples/pipeline/</a:t>
            </a:r>
            <a:r>
              <a:rPr lang="en-IE" dirty="0" err="1">
                <a:latin typeface="Calibri" panose="020F0502020204030204" pitchFamily="34" charset="0"/>
                <a:ea typeface="Times New Roman" panose="02020603050405020304" pitchFamily="18" charset="0"/>
              </a:rPr>
              <a:t>sail_pipeline_regression_torch.ipynb</a:t>
            </a:r>
            <a:endParaRPr lang="en-IE" dirty="0">
              <a:latin typeface="Calibri" panose="020F0502020204030204" pitchFamily="34" charset="0"/>
              <a:ea typeface="Times New Roman" panose="02020603050405020304" pitchFamily="18" charset="0"/>
            </a:endParaRPr>
          </a:p>
          <a:p>
            <a:pPr marL="342900" indent="-342900">
              <a:buFont typeface="+mj-lt"/>
              <a:buAutoNum type="arabicPeriod"/>
            </a:pPr>
            <a:endParaRPr lang="en-IE" dirty="0">
              <a:latin typeface="Calibri" panose="020F0502020204030204" pitchFamily="34" charset="0"/>
              <a:ea typeface="Times New Roman" panose="02020603050405020304" pitchFamily="18" charset="0"/>
            </a:endParaRPr>
          </a:p>
          <a:p>
            <a:pPr marL="342900" indent="-342900">
              <a:buFont typeface="+mj-lt"/>
              <a:buAutoNum type="arabicPeriod"/>
            </a:pPr>
            <a:r>
              <a:rPr lang="en-IE" dirty="0">
                <a:latin typeface="Calibri" panose="020F0502020204030204" pitchFamily="34" charset="0"/>
                <a:ea typeface="Times New Roman" panose="02020603050405020304" pitchFamily="18" charset="0"/>
              </a:rPr>
              <a:t>For Keras based model: </a:t>
            </a:r>
          </a:p>
          <a:p>
            <a:pPr marL="742950" lvl="1" indent="-285750">
              <a:buFont typeface="Arial" panose="020B0604020202020204" pitchFamily="34" charset="0"/>
              <a:buChar char="•"/>
            </a:pPr>
            <a:r>
              <a:rPr lang="en-IE" dirty="0">
                <a:latin typeface="Calibri" panose="020F0502020204030204" pitchFamily="34" charset="0"/>
                <a:ea typeface="Times New Roman" panose="02020603050405020304" pitchFamily="18" charset="0"/>
              </a:rPr>
              <a:t>Extending </a:t>
            </a:r>
            <a:r>
              <a:rPr lang="en-IE" dirty="0" err="1">
                <a:latin typeface="Calibri" panose="020F0502020204030204" pitchFamily="34" charset="0"/>
                <a:ea typeface="Times New Roman" panose="02020603050405020304" pitchFamily="18" charset="0"/>
              </a:rPr>
              <a:t>tf.keras.Model</a:t>
            </a:r>
            <a:endParaRPr lang="en-IE" dirty="0">
              <a:latin typeface="Calibri" panose="020F0502020204030204" pitchFamily="34" charset="0"/>
              <a:ea typeface="Times New Roman" panose="02020603050405020304" pitchFamily="18" charset="0"/>
            </a:endParaRPr>
          </a:p>
          <a:p>
            <a:pPr marL="1200150" lvl="2" indent="-285750">
              <a:buFont typeface="Arial" panose="020B0604020202020204" pitchFamily="34" charset="0"/>
              <a:buChar char="•"/>
            </a:pPr>
            <a:r>
              <a:rPr lang="en-IE" b="1" dirty="0">
                <a:latin typeface="Calibri" panose="020F0502020204030204" pitchFamily="34" charset="0"/>
                <a:ea typeface="Times New Roman" panose="02020603050405020304" pitchFamily="18" charset="0"/>
              </a:rPr>
              <a:t>Source</a:t>
            </a:r>
            <a:r>
              <a:rPr lang="en-IE" dirty="0">
                <a:latin typeface="Calibri" panose="020F0502020204030204" pitchFamily="34" charset="0"/>
                <a:ea typeface="Times New Roman" panose="02020603050405020304" pitchFamily="18" charset="0"/>
              </a:rPr>
              <a:t>: src/sail/models/</a:t>
            </a:r>
            <a:r>
              <a:rPr lang="en-IE" dirty="0" err="1">
                <a:latin typeface="Calibri" panose="020F0502020204030204" pitchFamily="34" charset="0"/>
                <a:ea typeface="Times New Roman" panose="02020603050405020304" pitchFamily="18" charset="0"/>
              </a:rPr>
              <a:t>keras</a:t>
            </a:r>
            <a:r>
              <a:rPr lang="en-IE" dirty="0">
                <a:latin typeface="Calibri" panose="020F0502020204030204" pitchFamily="34" charset="0"/>
                <a:ea typeface="Times New Roman" panose="02020603050405020304" pitchFamily="18" charset="0"/>
              </a:rPr>
              <a:t>/</a:t>
            </a:r>
            <a:r>
              <a:rPr lang="en-IE" dirty="0" err="1">
                <a:latin typeface="Calibri" panose="020F0502020204030204" pitchFamily="34" charset="0"/>
                <a:ea typeface="Times New Roman" panose="02020603050405020304" pitchFamily="18" charset="0"/>
              </a:rPr>
              <a:t>oselm.py</a:t>
            </a:r>
            <a:endParaRPr lang="en-IE" dirty="0">
              <a:latin typeface="Calibri" panose="020F0502020204030204" pitchFamily="34" charset="0"/>
              <a:ea typeface="Times New Roman" panose="02020603050405020304" pitchFamily="18" charset="0"/>
            </a:endParaRPr>
          </a:p>
          <a:p>
            <a:pPr marL="1200150" lvl="2" indent="-285750">
              <a:buFont typeface="Arial" panose="020B0604020202020204" pitchFamily="34" charset="0"/>
              <a:buChar char="•"/>
            </a:pPr>
            <a:r>
              <a:rPr lang="en-IE" b="1" dirty="0">
                <a:latin typeface="Calibri" panose="020F0502020204030204" pitchFamily="34" charset="0"/>
                <a:ea typeface="Times New Roman" panose="02020603050405020304" pitchFamily="18" charset="0"/>
              </a:rPr>
              <a:t>Notebook</a:t>
            </a:r>
            <a:r>
              <a:rPr lang="en-IE" dirty="0">
                <a:latin typeface="Calibri" panose="020F0502020204030204" pitchFamily="34" charset="0"/>
                <a:ea typeface="Times New Roman" panose="02020603050405020304" pitchFamily="18" charset="0"/>
              </a:rPr>
              <a:t>: examples/pipeline/</a:t>
            </a:r>
            <a:r>
              <a:rPr lang="en-IE" dirty="0" err="1">
                <a:latin typeface="Calibri" panose="020F0502020204030204" pitchFamily="34" charset="0"/>
                <a:ea typeface="Times New Roman" panose="02020603050405020304" pitchFamily="18" charset="0"/>
              </a:rPr>
              <a:t>sail_pipeline_regression_keras.ipynb</a:t>
            </a:r>
            <a:r>
              <a:rPr lang="en-IE" dirty="0">
                <a:latin typeface="Calibri" panose="020F0502020204030204" pitchFamily="34" charset="0"/>
                <a:ea typeface="Times New Roman" panose="02020603050405020304" pitchFamily="18" charset="0"/>
              </a:rPr>
              <a:t> </a:t>
            </a:r>
          </a:p>
          <a:p>
            <a:pPr marL="742950" lvl="1" indent="-285750">
              <a:buFont typeface="Arial" panose="020B0604020202020204" pitchFamily="34" charset="0"/>
              <a:buChar char="•"/>
            </a:pPr>
            <a:r>
              <a:rPr lang="en-IE" dirty="0">
                <a:latin typeface="Calibri" panose="020F0502020204030204" pitchFamily="34" charset="0"/>
                <a:ea typeface="Times New Roman" panose="02020603050405020304" pitchFamily="18" charset="0"/>
              </a:rPr>
              <a:t>Sequential Model</a:t>
            </a:r>
          </a:p>
          <a:p>
            <a:pPr marL="1200150" lvl="2" indent="-285750">
              <a:buFont typeface="Arial" panose="020B0604020202020204" pitchFamily="34" charset="0"/>
              <a:buChar char="•"/>
            </a:pPr>
            <a:r>
              <a:rPr lang="en-IE" b="1" dirty="0">
                <a:latin typeface="Calibri" panose="020F0502020204030204" pitchFamily="34" charset="0"/>
                <a:ea typeface="Times New Roman" panose="02020603050405020304" pitchFamily="18" charset="0"/>
              </a:rPr>
              <a:t>Source</a:t>
            </a:r>
            <a:r>
              <a:rPr lang="en-IE" dirty="0">
                <a:latin typeface="Calibri" panose="020F0502020204030204" pitchFamily="34" charset="0"/>
                <a:ea typeface="Times New Roman" panose="02020603050405020304" pitchFamily="18" charset="0"/>
              </a:rPr>
              <a:t>: src/sail/models/</a:t>
            </a:r>
            <a:r>
              <a:rPr lang="en-IE" dirty="0" err="1">
                <a:latin typeface="Calibri" panose="020F0502020204030204" pitchFamily="34" charset="0"/>
                <a:ea typeface="Times New Roman" panose="02020603050405020304" pitchFamily="18" charset="0"/>
              </a:rPr>
              <a:t>keras</a:t>
            </a:r>
            <a:r>
              <a:rPr lang="en-IE" dirty="0">
                <a:latin typeface="Calibri" panose="020F0502020204030204" pitchFamily="34" charset="0"/>
                <a:ea typeface="Times New Roman" panose="02020603050405020304" pitchFamily="18" charset="0"/>
              </a:rPr>
              <a:t>/</a:t>
            </a:r>
            <a:r>
              <a:rPr lang="en-IE" dirty="0" err="1">
                <a:latin typeface="Calibri" panose="020F0502020204030204" pitchFamily="34" charset="0"/>
                <a:ea typeface="Times New Roman" panose="02020603050405020304" pitchFamily="18" charset="0"/>
              </a:rPr>
              <a:t>sequential.py</a:t>
            </a:r>
            <a:endParaRPr lang="en-IE" dirty="0">
              <a:latin typeface="Calibri" panose="020F0502020204030204" pitchFamily="34" charset="0"/>
              <a:ea typeface="Times New Roman" panose="02020603050405020304" pitchFamily="18" charset="0"/>
            </a:endParaRPr>
          </a:p>
          <a:p>
            <a:pPr marL="1200150" lvl="2" indent="-285750">
              <a:buFont typeface="Arial" panose="020B0604020202020204" pitchFamily="34" charset="0"/>
              <a:buChar char="•"/>
            </a:pPr>
            <a:r>
              <a:rPr lang="en-IE" b="1" dirty="0">
                <a:latin typeface="Calibri" panose="020F0502020204030204" pitchFamily="34" charset="0"/>
                <a:ea typeface="Times New Roman" panose="02020603050405020304" pitchFamily="18" charset="0"/>
              </a:rPr>
              <a:t>Notebook</a:t>
            </a:r>
            <a:r>
              <a:rPr lang="en-IE" dirty="0">
                <a:latin typeface="Calibri" panose="020F0502020204030204" pitchFamily="34" charset="0"/>
                <a:ea typeface="Times New Roman" panose="02020603050405020304" pitchFamily="18" charset="0"/>
              </a:rPr>
              <a:t>: examples/pipeline/</a:t>
            </a:r>
            <a:r>
              <a:rPr lang="en-IE" dirty="0" err="1">
                <a:latin typeface="Calibri" panose="020F0502020204030204" pitchFamily="34" charset="0"/>
                <a:ea typeface="Times New Roman" panose="02020603050405020304" pitchFamily="18" charset="0"/>
              </a:rPr>
              <a:t>sail_pipeline_classification_keras.ipynb</a:t>
            </a:r>
            <a:endParaRPr lang="en-IE" dirty="0">
              <a:latin typeface="Calibri" panose="020F0502020204030204" pitchFamily="34" charset="0"/>
              <a:ea typeface="Times New Roman" panose="02020603050405020304" pitchFamily="18" charset="0"/>
            </a:endParaRPr>
          </a:p>
          <a:p>
            <a:pPr marL="1200150" lvl="2" indent="-285750">
              <a:buFont typeface="Arial" panose="020B0604020202020204" pitchFamily="34" charset="0"/>
              <a:buChar char="•"/>
            </a:pPr>
            <a:endParaRPr lang="en-IE" dirty="0">
              <a:latin typeface="Calibri" panose="020F0502020204030204" pitchFamily="34" charset="0"/>
              <a:ea typeface="Times New Roman" panose="02020603050405020304" pitchFamily="18" charset="0"/>
            </a:endParaRPr>
          </a:p>
          <a:p>
            <a:pPr marL="342900" indent="-342900">
              <a:buFont typeface="+mj-lt"/>
              <a:buAutoNum type="arabicPeriod"/>
            </a:pPr>
            <a:r>
              <a:rPr lang="en-IE" dirty="0">
                <a:latin typeface="Calibri" panose="020F0502020204030204" pitchFamily="34" charset="0"/>
                <a:ea typeface="Times New Roman" panose="02020603050405020304" pitchFamily="18" charset="0"/>
              </a:rPr>
              <a:t>For native Python models: </a:t>
            </a:r>
          </a:p>
          <a:p>
            <a:pPr marL="800100" lvl="1" indent="-342900">
              <a:buFont typeface="Arial" panose="020B0604020202020204" pitchFamily="34" charset="0"/>
              <a:buChar char="•"/>
            </a:pPr>
            <a:r>
              <a:rPr lang="en-IE" b="1" dirty="0">
                <a:latin typeface="Calibri" panose="020F0502020204030204" pitchFamily="34" charset="0"/>
                <a:ea typeface="Times New Roman" panose="02020603050405020304" pitchFamily="18" charset="0"/>
              </a:rPr>
              <a:t>Source</a:t>
            </a:r>
            <a:r>
              <a:rPr lang="en-IE" dirty="0">
                <a:latin typeface="Calibri" panose="020F0502020204030204" pitchFamily="34" charset="0"/>
                <a:ea typeface="Times New Roman" panose="02020603050405020304" pitchFamily="18" charset="0"/>
              </a:rPr>
              <a:t>: src/sail/models/native/</a:t>
            </a:r>
            <a:r>
              <a:rPr lang="en-IE" dirty="0" err="1">
                <a:latin typeface="Calibri" panose="020F0502020204030204" pitchFamily="34" charset="0"/>
                <a:ea typeface="Times New Roman" panose="02020603050405020304" pitchFamily="18" charset="0"/>
              </a:rPr>
              <a:t>isvm.py</a:t>
            </a:r>
            <a:endParaRPr lang="en-I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0689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939067" y="2960716"/>
            <a:ext cx="4211077" cy="34482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kern="1200" dirty="0">
                <a:solidFill>
                  <a:schemeClr val="tx1"/>
                </a:solidFill>
                <a:latin typeface="+mj-lt"/>
                <a:ea typeface="+mj-ea"/>
                <a:cs typeface="+mj-cs"/>
              </a:rPr>
              <a:t>Step 3</a:t>
            </a:r>
          </a:p>
          <a:p>
            <a:pPr>
              <a:spcAft>
                <a:spcPts val="600"/>
              </a:spcAft>
            </a:pPr>
            <a:br>
              <a:rPr lang="en-US" sz="2200" b="1" kern="1200" dirty="0">
                <a:solidFill>
                  <a:schemeClr val="tx1"/>
                </a:solidFill>
                <a:latin typeface="+mj-lt"/>
                <a:ea typeface="+mj-ea"/>
                <a:cs typeface="+mj-cs"/>
              </a:rPr>
            </a:br>
            <a:r>
              <a:rPr lang="en-US" sz="2200" kern="1200" dirty="0">
                <a:solidFill>
                  <a:schemeClr val="tx1"/>
                </a:solidFill>
                <a:effectLst/>
                <a:latin typeface="+mj-lt"/>
                <a:ea typeface="+mj-ea"/>
                <a:cs typeface="+mj-cs"/>
              </a:rPr>
              <a:t>Wrap incremental model inside a SAIL Wrapper.</a:t>
            </a:r>
          </a:p>
          <a:p>
            <a:pPr>
              <a:spcAft>
                <a:spcPts val="600"/>
              </a:spcAft>
            </a:pPr>
            <a:r>
              <a:rPr lang="en-US" sz="2200" kern="1200" dirty="0">
                <a:solidFill>
                  <a:schemeClr val="tx1"/>
                </a:solidFill>
                <a:effectLst/>
                <a:latin typeface="+mj-lt"/>
                <a:ea typeface="+mj-ea"/>
                <a:cs typeface="+mj-cs"/>
              </a:rPr>
              <a:t> </a:t>
            </a:r>
          </a:p>
          <a:p>
            <a:pPr>
              <a:spcAft>
                <a:spcPts val="600"/>
              </a:spcAft>
            </a:pPr>
            <a:r>
              <a:rPr lang="en-US" sz="2200" b="1" kern="1200" dirty="0">
                <a:solidFill>
                  <a:schemeClr val="tx1"/>
                </a:solidFill>
                <a:effectLst/>
                <a:latin typeface="+mj-lt"/>
                <a:ea typeface="+mj-ea"/>
                <a:cs typeface="+mj-cs"/>
              </a:rPr>
              <a:t>Keras Example</a:t>
            </a:r>
          </a:p>
          <a:p>
            <a:pPr>
              <a:spcAft>
                <a:spcPts val="600"/>
              </a:spcAft>
            </a:pPr>
            <a:r>
              <a:rPr lang="en-US" sz="2200" kern="1200" dirty="0">
                <a:solidFill>
                  <a:schemeClr val="tx1"/>
                </a:solidFill>
                <a:effectLst/>
                <a:latin typeface="+mj-lt"/>
                <a:ea typeface="+mj-ea"/>
                <a:cs typeface="+mj-cs"/>
              </a:rPr>
              <a:t>src/sail/models/</a:t>
            </a:r>
            <a:r>
              <a:rPr lang="en-US" sz="2200" kern="1200" dirty="0" err="1">
                <a:solidFill>
                  <a:schemeClr val="tx1"/>
                </a:solidFill>
                <a:effectLst/>
                <a:latin typeface="+mj-lt"/>
                <a:ea typeface="+mj-ea"/>
                <a:cs typeface="+mj-cs"/>
              </a:rPr>
              <a:t>keras</a:t>
            </a:r>
            <a:r>
              <a:rPr lang="en-US" sz="2200" kern="1200" dirty="0">
                <a:solidFill>
                  <a:schemeClr val="tx1"/>
                </a:solidFill>
                <a:effectLst/>
                <a:latin typeface="+mj-lt"/>
                <a:ea typeface="+mj-ea"/>
                <a:cs typeface="+mj-cs"/>
              </a:rPr>
              <a:t>/</a:t>
            </a:r>
            <a:r>
              <a:rPr lang="en-US" sz="2200" kern="1200" dirty="0" err="1">
                <a:solidFill>
                  <a:schemeClr val="tx1"/>
                </a:solidFill>
                <a:effectLst/>
                <a:latin typeface="+mj-lt"/>
                <a:ea typeface="+mj-ea"/>
                <a:cs typeface="+mj-cs"/>
              </a:rPr>
              <a:t>oselm.py</a:t>
            </a:r>
            <a:endParaRPr lang="en-US" sz="2200" kern="1200" dirty="0">
              <a:solidFill>
                <a:schemeClr val="tx1"/>
              </a:solidFill>
              <a:effectLst/>
              <a:latin typeface="+mj-lt"/>
              <a:ea typeface="+mj-ea"/>
              <a:cs typeface="+mj-cs"/>
            </a:endParaRPr>
          </a:p>
          <a:p>
            <a:pPr>
              <a:spcAft>
                <a:spcPts val="600"/>
              </a:spcAft>
            </a:pPr>
            <a:r>
              <a:rPr lang="en-US" sz="2200" kern="1200" dirty="0">
                <a:solidFill>
                  <a:schemeClr val="tx1"/>
                </a:solidFill>
                <a:effectLst/>
                <a:latin typeface="+mj-lt"/>
                <a:ea typeface="+mj-ea"/>
                <a:cs typeface="+mj-cs"/>
              </a:rPr>
              <a:t>src/sail/models/</a:t>
            </a:r>
            <a:r>
              <a:rPr lang="en-US" sz="2200" kern="1200" dirty="0" err="1">
                <a:solidFill>
                  <a:schemeClr val="tx1"/>
                </a:solidFill>
                <a:effectLst/>
                <a:latin typeface="+mj-lt"/>
                <a:ea typeface="+mj-ea"/>
                <a:cs typeface="+mj-cs"/>
              </a:rPr>
              <a:t>keras</a:t>
            </a:r>
            <a:r>
              <a:rPr lang="en-US" sz="2200" kern="1200" dirty="0">
                <a:solidFill>
                  <a:schemeClr val="tx1"/>
                </a:solidFill>
                <a:effectLst/>
                <a:latin typeface="+mj-lt"/>
                <a:ea typeface="+mj-ea"/>
                <a:cs typeface="+mj-cs"/>
              </a:rPr>
              <a:t>/</a:t>
            </a:r>
            <a:r>
              <a:rPr lang="en-US" sz="2200" kern="1200" dirty="0" err="1">
                <a:solidFill>
                  <a:schemeClr val="tx1"/>
                </a:solidFill>
                <a:effectLst/>
                <a:latin typeface="+mj-lt"/>
                <a:ea typeface="+mj-ea"/>
                <a:cs typeface="+mj-cs"/>
              </a:rPr>
              <a:t>sequential.py</a:t>
            </a:r>
            <a:endParaRPr lang="en-US" sz="2200" kern="1200" dirty="0">
              <a:solidFill>
                <a:schemeClr val="tx1"/>
              </a:solidFill>
              <a:effectLst/>
              <a:latin typeface="+mj-lt"/>
              <a:ea typeface="+mj-ea"/>
              <a:cs typeface="+mj-cs"/>
            </a:endParaRPr>
          </a:p>
          <a:p>
            <a:pPr>
              <a:spcAft>
                <a:spcPts val="600"/>
              </a:spcAft>
            </a:pPr>
            <a:r>
              <a:rPr lang="en-US" sz="2200" b="1" kern="1200" dirty="0">
                <a:solidFill>
                  <a:schemeClr val="tx1"/>
                </a:solidFill>
                <a:latin typeface="+mj-lt"/>
                <a:ea typeface="+mj-ea"/>
                <a:cs typeface="+mj-cs"/>
              </a:rPr>
              <a:t>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 code&#10;&#10;Description automatically generated">
            <a:extLst>
              <a:ext uri="{FF2B5EF4-FFF2-40B4-BE49-F238E27FC236}">
                <a16:creationId xmlns:a16="http://schemas.microsoft.com/office/drawing/2014/main" id="{8EF1FC8E-FB82-A0CD-6D0B-7150057002E6}"/>
              </a:ext>
            </a:extLst>
          </p:cNvPr>
          <p:cNvPicPr>
            <a:picLocks noChangeAspect="1"/>
          </p:cNvPicPr>
          <p:nvPr/>
        </p:nvPicPr>
        <p:blipFill>
          <a:blip r:embed="rId2"/>
          <a:stretch>
            <a:fillRect/>
          </a:stretch>
        </p:blipFill>
        <p:spPr>
          <a:xfrm>
            <a:off x="6429022" y="666728"/>
            <a:ext cx="4522941" cy="5465791"/>
          </a:xfrm>
          <a:prstGeom prst="rect">
            <a:avLst/>
          </a:prstGeom>
        </p:spPr>
      </p:pic>
    </p:spTree>
    <p:extLst>
      <p:ext uri="{BB962C8B-B14F-4D97-AF65-F5344CB8AC3E}">
        <p14:creationId xmlns:p14="http://schemas.microsoft.com/office/powerpoint/2010/main" val="238307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1113810" y="2960716"/>
            <a:ext cx="4036334" cy="34482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kern="1200" dirty="0">
                <a:solidFill>
                  <a:schemeClr val="tx1"/>
                </a:solidFill>
                <a:latin typeface="+mj-lt"/>
                <a:ea typeface="+mj-ea"/>
                <a:cs typeface="+mj-cs"/>
              </a:rPr>
              <a:t>Step 3</a:t>
            </a:r>
          </a:p>
          <a:p>
            <a:pPr>
              <a:spcAft>
                <a:spcPts val="600"/>
              </a:spcAft>
            </a:pPr>
            <a:br>
              <a:rPr lang="en-US" sz="2200" b="1" kern="1200" dirty="0">
                <a:solidFill>
                  <a:schemeClr val="tx1"/>
                </a:solidFill>
                <a:latin typeface="+mj-lt"/>
                <a:ea typeface="+mj-ea"/>
                <a:cs typeface="+mj-cs"/>
              </a:rPr>
            </a:br>
            <a:r>
              <a:rPr lang="en-US" sz="2200" kern="1200" dirty="0">
                <a:solidFill>
                  <a:schemeClr val="tx1"/>
                </a:solidFill>
                <a:effectLst/>
                <a:latin typeface="+mj-lt"/>
                <a:ea typeface="+mj-ea"/>
                <a:cs typeface="+mj-cs"/>
              </a:rPr>
              <a:t>Wrap incremental model inside a SAIL Wrapper.</a:t>
            </a:r>
          </a:p>
          <a:p>
            <a:pPr>
              <a:spcAft>
                <a:spcPts val="600"/>
              </a:spcAft>
            </a:pPr>
            <a:endParaRPr lang="en-US" sz="2200" kern="1200" dirty="0">
              <a:solidFill>
                <a:schemeClr val="tx1"/>
              </a:solidFill>
              <a:effectLst/>
              <a:latin typeface="+mj-lt"/>
              <a:ea typeface="+mj-ea"/>
              <a:cs typeface="+mj-cs"/>
            </a:endParaRPr>
          </a:p>
          <a:p>
            <a:pPr>
              <a:spcAft>
                <a:spcPts val="600"/>
              </a:spcAft>
            </a:pPr>
            <a:r>
              <a:rPr lang="en-US" sz="2200" b="1" kern="1200" dirty="0">
                <a:solidFill>
                  <a:schemeClr val="tx1"/>
                </a:solidFill>
                <a:effectLst/>
                <a:latin typeface="+mj-lt"/>
                <a:ea typeface="+mj-ea"/>
                <a:cs typeface="+mj-cs"/>
              </a:rPr>
              <a:t>PyTorch Example</a:t>
            </a:r>
          </a:p>
          <a:p>
            <a:pPr>
              <a:spcAft>
                <a:spcPts val="600"/>
              </a:spcAft>
            </a:pPr>
            <a:r>
              <a:rPr lang="en-US" sz="2200" kern="1200" dirty="0" err="1">
                <a:solidFill>
                  <a:schemeClr val="tx1"/>
                </a:solidFill>
                <a:effectLst/>
                <a:latin typeface="+mj-lt"/>
                <a:ea typeface="+mj-ea"/>
                <a:cs typeface="+mj-cs"/>
              </a:rPr>
              <a:t>src</a:t>
            </a:r>
            <a:r>
              <a:rPr lang="en-US" sz="2200" kern="1200" dirty="0">
                <a:solidFill>
                  <a:schemeClr val="tx1"/>
                </a:solidFill>
                <a:effectLst/>
                <a:latin typeface="+mj-lt"/>
                <a:ea typeface="+mj-ea"/>
                <a:cs typeface="+mj-cs"/>
              </a:rPr>
              <a:t>/sail/models/torch/</a:t>
            </a:r>
            <a:r>
              <a:rPr lang="en-US" sz="2200" kern="1200" dirty="0" err="1">
                <a:solidFill>
                  <a:schemeClr val="tx1"/>
                </a:solidFill>
                <a:effectLst/>
                <a:latin typeface="+mj-lt"/>
                <a:ea typeface="+mj-ea"/>
                <a:cs typeface="+mj-cs"/>
              </a:rPr>
              <a:t>rnn.py</a:t>
            </a:r>
            <a:endParaRPr lang="en-US" sz="2200" kern="1200" dirty="0">
              <a:solidFill>
                <a:schemeClr val="tx1"/>
              </a:solidFill>
              <a:effectLst/>
              <a:latin typeface="+mj-lt"/>
              <a:ea typeface="+mj-ea"/>
              <a:cs typeface="+mj-cs"/>
            </a:endParaRPr>
          </a:p>
          <a:p>
            <a:pPr>
              <a:spcAft>
                <a:spcPts val="600"/>
              </a:spcAft>
            </a:pPr>
            <a:r>
              <a:rPr lang="en-US" sz="2200" kern="1200" dirty="0">
                <a:solidFill>
                  <a:schemeClr val="tx1"/>
                </a:solidFill>
                <a:effectLst/>
                <a:latin typeface="+mj-lt"/>
                <a:ea typeface="+mj-ea"/>
                <a:cs typeface="+mj-cs"/>
              </a:rPr>
              <a:t> </a:t>
            </a:r>
          </a:p>
          <a:p>
            <a:pPr>
              <a:spcAft>
                <a:spcPts val="600"/>
              </a:spcAft>
            </a:pPr>
            <a:r>
              <a:rPr lang="en-US" sz="2200" b="1" kern="1200" dirty="0">
                <a:solidFill>
                  <a:schemeClr val="tx1"/>
                </a:solidFill>
                <a:latin typeface="+mj-lt"/>
                <a:ea typeface="+mj-ea"/>
                <a:cs typeface="+mj-cs"/>
              </a:rPr>
              <a:t> </a:t>
            </a:r>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 code&#10;&#10;Description automatically generated">
            <a:extLst>
              <a:ext uri="{FF2B5EF4-FFF2-40B4-BE49-F238E27FC236}">
                <a16:creationId xmlns:a16="http://schemas.microsoft.com/office/drawing/2014/main" id="{2771D960-243C-6B8A-350E-18ACE477D9FA}"/>
              </a:ext>
            </a:extLst>
          </p:cNvPr>
          <p:cNvPicPr>
            <a:picLocks noChangeAspect="1"/>
          </p:cNvPicPr>
          <p:nvPr/>
        </p:nvPicPr>
        <p:blipFill>
          <a:blip r:embed="rId2"/>
          <a:stretch>
            <a:fillRect/>
          </a:stretch>
        </p:blipFill>
        <p:spPr>
          <a:xfrm>
            <a:off x="6019087" y="666728"/>
            <a:ext cx="5342810" cy="5465791"/>
          </a:xfrm>
          <a:prstGeom prst="rect">
            <a:avLst/>
          </a:prstGeom>
        </p:spPr>
      </p:pic>
    </p:spTree>
    <p:extLst>
      <p:ext uri="{BB962C8B-B14F-4D97-AF65-F5344CB8AC3E}">
        <p14:creationId xmlns:p14="http://schemas.microsoft.com/office/powerpoint/2010/main" val="388469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1113810" y="3023754"/>
            <a:ext cx="4900144" cy="311212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4</a:t>
            </a:r>
          </a:p>
          <a:p>
            <a:pPr>
              <a:spcAft>
                <a:spcPts val="600"/>
              </a:spcAft>
            </a:pPr>
            <a:endParaRPr lang="en-US" sz="2200" b="1" dirty="0"/>
          </a:p>
          <a:p>
            <a:pPr lvl="0">
              <a:spcAft>
                <a:spcPts val="600"/>
              </a:spcAft>
            </a:pPr>
            <a:r>
              <a:rPr lang="en-IE" sz="2200" dirty="0"/>
              <a:t>Select any two incremental models (</a:t>
            </a:r>
            <a:r>
              <a:rPr lang="en-IE" sz="2200" b="1" dirty="0"/>
              <a:t>one from River and one from scikit-learn</a:t>
            </a:r>
            <a:r>
              <a:rPr lang="en-IE" sz="2200" dirty="0"/>
              <a:t>) from SAIL. These models are already wrapped inside a SAIL Wrapper</a:t>
            </a:r>
            <a:r>
              <a:rPr lang="en-US" sz="2200" dirty="0"/>
              <a:t>.</a:t>
            </a:r>
          </a:p>
          <a:p>
            <a:pPr lvl="0">
              <a:spcAft>
                <a:spcPts val="600"/>
              </a:spcAft>
            </a:pPr>
            <a:endParaRPr lang="en-US" sz="2200" dirty="0"/>
          </a:p>
          <a:p>
            <a:pPr lvl="0">
              <a:spcAft>
                <a:spcPts val="600"/>
              </a:spcAft>
            </a:pPr>
            <a:r>
              <a:rPr lang="en-US" sz="2200" b="1" dirty="0"/>
              <a:t>River</a:t>
            </a:r>
            <a:r>
              <a:rPr lang="en-US" sz="2200" dirty="0"/>
              <a:t>: </a:t>
            </a:r>
            <a:r>
              <a:rPr lang="en-US" sz="2200" dirty="0" err="1"/>
              <a:t>src</a:t>
            </a:r>
            <a:r>
              <a:rPr lang="en-US" sz="2200" dirty="0"/>
              <a:t>/sail/models/river</a:t>
            </a:r>
          </a:p>
          <a:p>
            <a:pPr lvl="0">
              <a:spcAft>
                <a:spcPts val="600"/>
              </a:spcAft>
            </a:pPr>
            <a:r>
              <a:rPr lang="en-US" sz="2200" b="1" dirty="0"/>
              <a:t>Sklearn</a:t>
            </a:r>
            <a:r>
              <a:rPr lang="en-US" sz="2200" dirty="0"/>
              <a:t>: src/sail/models/</a:t>
            </a:r>
            <a:r>
              <a:rPr lang="en-US" sz="2200" dirty="0" err="1"/>
              <a:t>sklearn</a:t>
            </a:r>
            <a:endParaRPr lang="en-US" sz="2200" dirty="0"/>
          </a:p>
          <a:p>
            <a:pPr>
              <a:spcAft>
                <a:spcPts val="600"/>
              </a:spcAft>
            </a:pPr>
            <a:endParaRPr lang="en-US" sz="2200" b="1" dirty="0"/>
          </a:p>
        </p:txBody>
      </p:sp>
      <p:grpSp>
        <p:nvGrpSpPr>
          <p:cNvPr id="39" name="Group 3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40" name="Rectangle 3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B91178CA-A35F-30CF-A52B-D8D83D7CCB4D}"/>
              </a:ext>
            </a:extLst>
          </p:cNvPr>
          <p:cNvPicPr>
            <a:picLocks noChangeAspect="1"/>
          </p:cNvPicPr>
          <p:nvPr/>
        </p:nvPicPr>
        <p:blipFill>
          <a:blip r:embed="rId2"/>
          <a:stretch>
            <a:fillRect/>
          </a:stretch>
        </p:blipFill>
        <p:spPr>
          <a:xfrm>
            <a:off x="7321688" y="495096"/>
            <a:ext cx="2751490" cy="2552007"/>
          </a:xfrm>
          <a:prstGeom prst="rect">
            <a:avLst/>
          </a:prstGeom>
        </p:spPr>
      </p:pic>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 program&#10;&#10;Description automatically generated">
            <a:extLst>
              <a:ext uri="{FF2B5EF4-FFF2-40B4-BE49-F238E27FC236}">
                <a16:creationId xmlns:a16="http://schemas.microsoft.com/office/drawing/2014/main" id="{1649E57B-2A27-1A2F-3D63-CAA7C3B327A9}"/>
              </a:ext>
            </a:extLst>
          </p:cNvPr>
          <p:cNvPicPr>
            <a:picLocks noChangeAspect="1"/>
          </p:cNvPicPr>
          <p:nvPr/>
        </p:nvPicPr>
        <p:blipFill>
          <a:blip r:embed="rId3"/>
          <a:stretch>
            <a:fillRect/>
          </a:stretch>
        </p:blipFill>
        <p:spPr>
          <a:xfrm>
            <a:off x="7321688" y="3676230"/>
            <a:ext cx="3590614" cy="2552007"/>
          </a:xfrm>
          <a:prstGeom prst="rect">
            <a:avLst/>
          </a:prstGeom>
        </p:spPr>
      </p:pic>
    </p:spTree>
    <p:extLst>
      <p:ext uri="{BB962C8B-B14F-4D97-AF65-F5344CB8AC3E}">
        <p14:creationId xmlns:p14="http://schemas.microsoft.com/office/powerpoint/2010/main" val="1663914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1113810" y="3023753"/>
            <a:ext cx="4900144" cy="35658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5</a:t>
            </a:r>
          </a:p>
          <a:p>
            <a:pPr>
              <a:spcAft>
                <a:spcPts val="600"/>
              </a:spcAft>
            </a:pPr>
            <a:endParaRPr lang="en-US" sz="2200" b="1" dirty="0"/>
          </a:p>
          <a:p>
            <a:pPr lvl="0">
              <a:spcBef>
                <a:spcPts val="500"/>
              </a:spcBef>
              <a:spcAft>
                <a:spcPts val="600"/>
              </a:spcAft>
            </a:pPr>
            <a:r>
              <a:rPr lang="en-IE" sz="2200" dirty="0"/>
              <a:t>Define you incremental models.</a:t>
            </a:r>
          </a:p>
          <a:p>
            <a:pPr lvl="0">
              <a:spcAft>
                <a:spcPts val="600"/>
              </a:spcAft>
            </a:pPr>
            <a:r>
              <a:rPr lang="en-US" sz="2200" dirty="0"/>
              <a:t> </a:t>
            </a:r>
            <a:br>
              <a:rPr lang="en-US" sz="2200" dirty="0"/>
            </a:br>
            <a:r>
              <a:rPr lang="en-US" sz="2200" b="1" dirty="0"/>
              <a:t>Keras</a:t>
            </a:r>
            <a:r>
              <a:rPr lang="en-US" sz="2200" dirty="0"/>
              <a:t>: examples/models/</a:t>
            </a:r>
            <a:r>
              <a:rPr lang="en-US" sz="2200" dirty="0" err="1"/>
              <a:t>auto_ml</a:t>
            </a:r>
            <a:r>
              <a:rPr lang="en-US" sz="2200" dirty="0"/>
              <a:t>/</a:t>
            </a:r>
            <a:r>
              <a:rPr lang="en-US" sz="2200" dirty="0" err="1"/>
              <a:t>sail_auto_pipeline_classification.ipynb</a:t>
            </a:r>
            <a:endParaRPr lang="en-US" sz="2200" dirty="0"/>
          </a:p>
          <a:p>
            <a:pPr lvl="0">
              <a:spcAft>
                <a:spcPts val="600"/>
              </a:spcAft>
            </a:pPr>
            <a:r>
              <a:rPr lang="en-US" sz="2200" b="1" dirty="0"/>
              <a:t>Torch: </a:t>
            </a:r>
            <a:r>
              <a:rPr lang="en-US" sz="2200" dirty="0"/>
              <a:t>examples/models/</a:t>
            </a:r>
            <a:r>
              <a:rPr lang="en-US" sz="2200" dirty="0" err="1"/>
              <a:t>auto_ml</a:t>
            </a:r>
            <a:r>
              <a:rPr lang="en-US" sz="2200" dirty="0"/>
              <a:t>/</a:t>
            </a:r>
            <a:r>
              <a:rPr lang="en-US" sz="2200" dirty="0" err="1"/>
              <a:t>sail_auto_pipeline_regression.ipynb</a:t>
            </a:r>
            <a:endParaRPr lang="en-US" sz="2200" dirty="0"/>
          </a:p>
        </p:txBody>
      </p:sp>
      <p:grpSp>
        <p:nvGrpSpPr>
          <p:cNvPr id="39" name="Group 3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40" name="Rectangle 3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68210F-DE27-4D13-1E2A-A5E1F19EEAAC}"/>
              </a:ext>
            </a:extLst>
          </p:cNvPr>
          <p:cNvPicPr>
            <a:picLocks noChangeAspect="1"/>
          </p:cNvPicPr>
          <p:nvPr/>
        </p:nvPicPr>
        <p:blipFill>
          <a:blip r:embed="rId2"/>
          <a:stretch>
            <a:fillRect/>
          </a:stretch>
        </p:blipFill>
        <p:spPr>
          <a:xfrm>
            <a:off x="5815288" y="137779"/>
            <a:ext cx="6077823" cy="2470826"/>
          </a:xfrm>
          <a:prstGeom prst="rect">
            <a:avLst/>
          </a:prstGeom>
        </p:spPr>
      </p:pic>
      <p:pic>
        <p:nvPicPr>
          <p:cNvPr id="7" name="Picture 6">
            <a:extLst>
              <a:ext uri="{FF2B5EF4-FFF2-40B4-BE49-F238E27FC236}">
                <a16:creationId xmlns:a16="http://schemas.microsoft.com/office/drawing/2014/main" id="{79679EC1-491F-4BBF-E989-C67EDAF695B2}"/>
              </a:ext>
            </a:extLst>
          </p:cNvPr>
          <p:cNvPicPr>
            <a:picLocks noChangeAspect="1"/>
          </p:cNvPicPr>
          <p:nvPr/>
        </p:nvPicPr>
        <p:blipFill>
          <a:blip r:embed="rId3"/>
          <a:stretch>
            <a:fillRect/>
          </a:stretch>
        </p:blipFill>
        <p:spPr>
          <a:xfrm>
            <a:off x="6013954" y="2948527"/>
            <a:ext cx="5841046" cy="2329338"/>
          </a:xfrm>
          <a:prstGeom prst="rect">
            <a:avLst/>
          </a:prstGeom>
        </p:spPr>
      </p:pic>
    </p:spTree>
    <p:extLst>
      <p:ext uri="{BB962C8B-B14F-4D97-AF65-F5344CB8AC3E}">
        <p14:creationId xmlns:p14="http://schemas.microsoft.com/office/powerpoint/2010/main" val="3521933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590719" y="2245339"/>
            <a:ext cx="4559425" cy="406475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6</a:t>
            </a:r>
          </a:p>
          <a:p>
            <a:pPr>
              <a:spcAft>
                <a:spcPts val="600"/>
              </a:spcAft>
            </a:pPr>
            <a:endParaRPr lang="en-US" sz="2200" dirty="0"/>
          </a:p>
          <a:p>
            <a:pPr lvl="0">
              <a:spcBef>
                <a:spcPts val="500"/>
              </a:spcBef>
              <a:spcAft>
                <a:spcPts val="600"/>
              </a:spcAft>
            </a:pPr>
            <a:r>
              <a:rPr lang="en-IE" sz="2200" dirty="0"/>
              <a:t>Create SAIL Pipeline instance.</a:t>
            </a:r>
            <a:br>
              <a:rPr lang="en-IE" sz="2200" dirty="0"/>
            </a:br>
            <a:br>
              <a:rPr lang="en-IE" sz="2200" dirty="0"/>
            </a:br>
            <a:r>
              <a:rPr lang="en-IE" sz="2200" dirty="0"/>
              <a:t>If you want, you can add pre-processing transformers to the SAIL Pipeline.</a:t>
            </a:r>
          </a:p>
          <a:p>
            <a:pPr>
              <a:spcAft>
                <a:spcPts val="600"/>
              </a:spcAft>
            </a:pPr>
            <a:endParaRPr lang="en-US" sz="2000" dirty="0">
              <a:latin typeface="+mn-lt"/>
              <a:ea typeface="+mn-ea"/>
              <a:cs typeface="+mn-cs"/>
            </a:endParaRPr>
          </a:p>
          <a:p>
            <a:pPr>
              <a:spcAft>
                <a:spcPts val="600"/>
              </a:spcAft>
            </a:pPr>
            <a:r>
              <a:rPr lang="en-US" sz="2200" b="1" dirty="0"/>
              <a:t>Example</a:t>
            </a:r>
            <a:r>
              <a:rPr lang="en-US" sz="2200" dirty="0"/>
              <a:t> </a:t>
            </a:r>
          </a:p>
          <a:p>
            <a:pPr>
              <a:spcAft>
                <a:spcPts val="600"/>
              </a:spcAft>
            </a:pPr>
            <a:br>
              <a:rPr lang="en-US" sz="2200" dirty="0"/>
            </a:br>
            <a:r>
              <a:rPr lang="en-US" sz="2200" dirty="0"/>
              <a:t>examples/models/</a:t>
            </a:r>
            <a:r>
              <a:rPr lang="en-US" sz="2200" dirty="0" err="1"/>
              <a:t>auto_ml</a:t>
            </a:r>
            <a:r>
              <a:rPr lang="en-US" sz="2200" dirty="0"/>
              <a:t>/</a:t>
            </a:r>
            <a:r>
              <a:rPr lang="en-US" sz="2200" dirty="0" err="1"/>
              <a:t>sail_auto_pipeline_classification.ipynb</a:t>
            </a:r>
            <a:endParaRPr lang="en-US" sz="2200" dirty="0"/>
          </a:p>
          <a:p>
            <a:pPr>
              <a:spcAft>
                <a:spcPts val="600"/>
              </a:spcAft>
            </a:pPr>
            <a:r>
              <a:rPr lang="en-US" sz="2200" dirty="0"/>
              <a:t>examples/models/</a:t>
            </a:r>
            <a:r>
              <a:rPr lang="en-US" sz="2200" dirty="0" err="1"/>
              <a:t>auto_ml</a:t>
            </a:r>
            <a:r>
              <a:rPr lang="en-US" sz="2200" dirty="0"/>
              <a:t>/</a:t>
            </a:r>
            <a:r>
              <a:rPr lang="en-US" sz="2200" dirty="0" err="1"/>
              <a:t>sail_auto_pipeline_regression.ipynb</a:t>
            </a:r>
            <a:endParaRPr lang="en-US" sz="2200" dirty="0"/>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C5B664-817E-927E-D88E-2E974C9C925C}"/>
              </a:ext>
            </a:extLst>
          </p:cNvPr>
          <p:cNvPicPr>
            <a:picLocks noChangeAspect="1"/>
          </p:cNvPicPr>
          <p:nvPr/>
        </p:nvPicPr>
        <p:blipFill>
          <a:blip r:embed="rId2"/>
          <a:stretch>
            <a:fillRect/>
          </a:stretch>
        </p:blipFill>
        <p:spPr>
          <a:xfrm>
            <a:off x="2664289" y="151083"/>
            <a:ext cx="7986588" cy="2595060"/>
          </a:xfrm>
          <a:prstGeom prst="rect">
            <a:avLst/>
          </a:prstGeom>
        </p:spPr>
      </p:pic>
      <p:pic>
        <p:nvPicPr>
          <p:cNvPr id="3" name="Picture 2">
            <a:extLst>
              <a:ext uri="{FF2B5EF4-FFF2-40B4-BE49-F238E27FC236}">
                <a16:creationId xmlns:a16="http://schemas.microsoft.com/office/drawing/2014/main" id="{ADB7137C-0221-C4CD-C5CE-79F9975BC40E}"/>
              </a:ext>
            </a:extLst>
          </p:cNvPr>
          <p:cNvPicPr>
            <a:picLocks noChangeAspect="1"/>
          </p:cNvPicPr>
          <p:nvPr/>
        </p:nvPicPr>
        <p:blipFill>
          <a:blip r:embed="rId3"/>
          <a:stretch>
            <a:fillRect/>
          </a:stretch>
        </p:blipFill>
        <p:spPr>
          <a:xfrm>
            <a:off x="8851797" y="2118000"/>
            <a:ext cx="3145503" cy="4552903"/>
          </a:xfrm>
          <a:prstGeom prst="rect">
            <a:avLst/>
          </a:prstGeom>
          <a:ln>
            <a:solidFill>
              <a:schemeClr val="tx1"/>
            </a:solidFill>
          </a:ln>
        </p:spPr>
      </p:pic>
    </p:spTree>
    <p:extLst>
      <p:ext uri="{BB962C8B-B14F-4D97-AF65-F5344CB8AC3E}">
        <p14:creationId xmlns:p14="http://schemas.microsoft.com/office/powerpoint/2010/main" val="1114309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1113810" y="3023753"/>
            <a:ext cx="4900144" cy="3565889"/>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7</a:t>
            </a:r>
          </a:p>
          <a:p>
            <a:pPr>
              <a:spcAft>
                <a:spcPts val="600"/>
              </a:spcAft>
            </a:pPr>
            <a:endParaRPr lang="en-US" sz="2200" b="1" dirty="0"/>
          </a:p>
          <a:p>
            <a:pPr lvl="0">
              <a:spcBef>
                <a:spcPts val="500"/>
              </a:spcBef>
              <a:spcAft>
                <a:spcPts val="600"/>
              </a:spcAft>
            </a:pPr>
            <a:r>
              <a:rPr lang="en-IE" sz="2200" dirty="0"/>
              <a:t>Create grid-search parameter space for the chosen incremental models.</a:t>
            </a:r>
          </a:p>
          <a:p>
            <a:pPr lvl="0">
              <a:spcAft>
                <a:spcPts val="600"/>
              </a:spcAft>
            </a:pPr>
            <a:r>
              <a:rPr lang="en-US" sz="2200" dirty="0"/>
              <a:t> </a:t>
            </a:r>
            <a:br>
              <a:rPr lang="en-US" sz="2200" dirty="0"/>
            </a:br>
            <a:r>
              <a:rPr lang="en-US" sz="2200" b="1" dirty="0"/>
              <a:t>Keras</a:t>
            </a:r>
            <a:r>
              <a:rPr lang="en-US" sz="2200" dirty="0"/>
              <a:t>: examples/models/</a:t>
            </a:r>
            <a:r>
              <a:rPr lang="en-US" sz="2200" dirty="0" err="1"/>
              <a:t>auto_ml</a:t>
            </a:r>
            <a:r>
              <a:rPr lang="en-US" sz="2200" dirty="0"/>
              <a:t>/</a:t>
            </a:r>
            <a:r>
              <a:rPr lang="en-US" sz="2200" dirty="0" err="1"/>
              <a:t>sail_auto_pipeline_classification.ipynb</a:t>
            </a:r>
            <a:endParaRPr lang="en-US" sz="2200" dirty="0"/>
          </a:p>
          <a:p>
            <a:pPr lvl="0">
              <a:spcAft>
                <a:spcPts val="600"/>
              </a:spcAft>
            </a:pPr>
            <a:r>
              <a:rPr lang="en-US" sz="2200" b="1" dirty="0"/>
              <a:t>Torch: </a:t>
            </a:r>
            <a:r>
              <a:rPr lang="en-US" sz="2200" dirty="0"/>
              <a:t>examples/models/</a:t>
            </a:r>
            <a:r>
              <a:rPr lang="en-US" sz="2200" dirty="0" err="1"/>
              <a:t>auto_ml</a:t>
            </a:r>
            <a:r>
              <a:rPr lang="en-US" sz="2200" dirty="0"/>
              <a:t>/</a:t>
            </a:r>
            <a:r>
              <a:rPr lang="en-US" sz="2200" dirty="0" err="1"/>
              <a:t>sail_auto_pipeline_regression.ipynb</a:t>
            </a:r>
            <a:endParaRPr lang="en-US" sz="2200" dirty="0"/>
          </a:p>
        </p:txBody>
      </p:sp>
      <p:grpSp>
        <p:nvGrpSpPr>
          <p:cNvPr id="39" name="Group 3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40" name="Rectangle 3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679EC1-491F-4BBF-E989-C67EDAF695B2}"/>
              </a:ext>
            </a:extLst>
          </p:cNvPr>
          <p:cNvPicPr>
            <a:picLocks noChangeAspect="1"/>
          </p:cNvPicPr>
          <p:nvPr/>
        </p:nvPicPr>
        <p:blipFill>
          <a:blip r:embed="rId2"/>
          <a:stretch>
            <a:fillRect/>
          </a:stretch>
        </p:blipFill>
        <p:spPr>
          <a:xfrm>
            <a:off x="122995" y="417412"/>
            <a:ext cx="5109370" cy="2037554"/>
          </a:xfrm>
          <a:prstGeom prst="rect">
            <a:avLst/>
          </a:prstGeom>
        </p:spPr>
      </p:pic>
      <p:pic>
        <p:nvPicPr>
          <p:cNvPr id="5" name="Picture 4">
            <a:extLst>
              <a:ext uri="{FF2B5EF4-FFF2-40B4-BE49-F238E27FC236}">
                <a16:creationId xmlns:a16="http://schemas.microsoft.com/office/drawing/2014/main" id="{788949F9-9AA8-0F7F-6990-358E54B2270E}"/>
              </a:ext>
            </a:extLst>
          </p:cNvPr>
          <p:cNvPicPr>
            <a:picLocks noChangeAspect="1"/>
          </p:cNvPicPr>
          <p:nvPr/>
        </p:nvPicPr>
        <p:blipFill>
          <a:blip r:embed="rId3"/>
          <a:stretch>
            <a:fillRect/>
          </a:stretch>
        </p:blipFill>
        <p:spPr>
          <a:xfrm>
            <a:off x="6055125" y="2105783"/>
            <a:ext cx="5186031" cy="4683015"/>
          </a:xfrm>
          <a:prstGeom prst="rect">
            <a:avLst/>
          </a:prstGeom>
        </p:spPr>
      </p:pic>
      <p:pic>
        <p:nvPicPr>
          <p:cNvPr id="8" name="Picture 7">
            <a:extLst>
              <a:ext uri="{FF2B5EF4-FFF2-40B4-BE49-F238E27FC236}">
                <a16:creationId xmlns:a16="http://schemas.microsoft.com/office/drawing/2014/main" id="{D376539D-6DA3-01C3-605B-5236B62E0223}"/>
              </a:ext>
            </a:extLst>
          </p:cNvPr>
          <p:cNvPicPr>
            <a:picLocks noChangeAspect="1"/>
          </p:cNvPicPr>
          <p:nvPr/>
        </p:nvPicPr>
        <p:blipFill>
          <a:blip r:embed="rId4"/>
          <a:stretch>
            <a:fillRect/>
          </a:stretch>
        </p:blipFill>
        <p:spPr>
          <a:xfrm>
            <a:off x="5355360" y="173413"/>
            <a:ext cx="6543262" cy="1863803"/>
          </a:xfrm>
          <a:prstGeom prst="rect">
            <a:avLst/>
          </a:prstGeom>
        </p:spPr>
      </p:pic>
    </p:spTree>
    <p:extLst>
      <p:ext uri="{BB962C8B-B14F-4D97-AF65-F5344CB8AC3E}">
        <p14:creationId xmlns:p14="http://schemas.microsoft.com/office/powerpoint/2010/main" val="248489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590719" y="2245339"/>
            <a:ext cx="4559425" cy="406475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8</a:t>
            </a:r>
          </a:p>
          <a:p>
            <a:pPr>
              <a:spcAft>
                <a:spcPts val="600"/>
              </a:spcAft>
            </a:pPr>
            <a:endParaRPr lang="en-US" sz="2200" dirty="0"/>
          </a:p>
          <a:p>
            <a:pPr lvl="0">
              <a:spcBef>
                <a:spcPts val="500"/>
              </a:spcBef>
              <a:spcAft>
                <a:spcPts val="600"/>
              </a:spcAft>
            </a:pPr>
            <a:r>
              <a:rPr lang="en-IE" sz="2200" dirty="0"/>
              <a:t>Create SAIL Auto Pipeline. Choose search algorithm for model tuning like Random Search, Bayesian search etc. </a:t>
            </a:r>
          </a:p>
          <a:p>
            <a:pPr>
              <a:spcAft>
                <a:spcPts val="600"/>
              </a:spcAft>
            </a:pPr>
            <a:endParaRPr lang="en-US" sz="2000" dirty="0">
              <a:latin typeface="+mn-lt"/>
              <a:ea typeface="+mn-ea"/>
              <a:cs typeface="+mn-cs"/>
            </a:endParaRPr>
          </a:p>
          <a:p>
            <a:pPr>
              <a:spcAft>
                <a:spcPts val="600"/>
              </a:spcAft>
            </a:pPr>
            <a:r>
              <a:rPr lang="en-IE" sz="2200" dirty="0"/>
              <a:t>SAILTuneGridSearchCV</a:t>
            </a:r>
          </a:p>
          <a:p>
            <a:pPr>
              <a:spcAft>
                <a:spcPts val="600"/>
              </a:spcAft>
            </a:pPr>
            <a:r>
              <a:rPr lang="en-IE" sz="2200" dirty="0"/>
              <a:t>SAILTuneSearchCV</a:t>
            </a:r>
            <a:endParaRPr lang="en-US" sz="2000" dirty="0">
              <a:latin typeface="+mn-lt"/>
              <a:ea typeface="+mn-ea"/>
              <a:cs typeface="+mn-cs"/>
            </a:endParaRPr>
          </a:p>
          <a:p>
            <a:pPr>
              <a:spcAft>
                <a:spcPts val="600"/>
              </a:spcAft>
            </a:pPr>
            <a:endParaRPr lang="en-US" sz="2000" dirty="0">
              <a:latin typeface="+mn-lt"/>
              <a:ea typeface="+mn-ea"/>
              <a:cs typeface="+mn-cs"/>
            </a:endParaRPr>
          </a:p>
          <a:p>
            <a:pPr>
              <a:spcAft>
                <a:spcPts val="600"/>
              </a:spcAft>
            </a:pPr>
            <a:r>
              <a:rPr lang="en-US" sz="2200" b="1" dirty="0"/>
              <a:t>Example</a:t>
            </a:r>
            <a:r>
              <a:rPr lang="en-US" sz="2200" dirty="0"/>
              <a:t> </a:t>
            </a:r>
          </a:p>
          <a:p>
            <a:pPr>
              <a:spcAft>
                <a:spcPts val="600"/>
              </a:spcAft>
            </a:pPr>
            <a:br>
              <a:rPr lang="en-US" sz="2200" dirty="0"/>
            </a:br>
            <a:r>
              <a:rPr lang="en-US" sz="2200" dirty="0"/>
              <a:t>examples/models/</a:t>
            </a:r>
            <a:r>
              <a:rPr lang="en-US" sz="2200" dirty="0" err="1"/>
              <a:t>auto_ml</a:t>
            </a:r>
            <a:r>
              <a:rPr lang="en-US" sz="2200" dirty="0"/>
              <a:t>/</a:t>
            </a:r>
            <a:r>
              <a:rPr lang="en-US" sz="2200" dirty="0" err="1"/>
              <a:t>sail_auto_pipeline_classification.ipynb</a:t>
            </a:r>
            <a:endParaRPr lang="en-US" sz="2200" dirty="0"/>
          </a:p>
          <a:p>
            <a:pPr>
              <a:spcAft>
                <a:spcPts val="600"/>
              </a:spcAft>
            </a:pPr>
            <a:r>
              <a:rPr lang="en-US" sz="2200" dirty="0"/>
              <a:t>examples/models/</a:t>
            </a:r>
            <a:r>
              <a:rPr lang="en-US" sz="2200" dirty="0" err="1"/>
              <a:t>auto_ml</a:t>
            </a:r>
            <a:r>
              <a:rPr lang="en-US" sz="2200" dirty="0"/>
              <a:t>/</a:t>
            </a:r>
            <a:r>
              <a:rPr lang="en-US" sz="2200" dirty="0" err="1"/>
              <a:t>sail_auto_pipeline_regression.ipynb</a:t>
            </a:r>
            <a:endParaRPr lang="en-US" sz="2200" dirty="0"/>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6C1191-6295-88B0-D51D-7A4C5189E067}"/>
              </a:ext>
            </a:extLst>
          </p:cNvPr>
          <p:cNvPicPr>
            <a:picLocks noChangeAspect="1"/>
          </p:cNvPicPr>
          <p:nvPr/>
        </p:nvPicPr>
        <p:blipFill>
          <a:blip r:embed="rId2"/>
          <a:stretch>
            <a:fillRect/>
          </a:stretch>
        </p:blipFill>
        <p:spPr>
          <a:xfrm>
            <a:off x="5195425" y="1988923"/>
            <a:ext cx="6882515" cy="4662748"/>
          </a:xfrm>
          <a:prstGeom prst="rect">
            <a:avLst/>
          </a:prstGeom>
        </p:spPr>
      </p:pic>
      <p:pic>
        <p:nvPicPr>
          <p:cNvPr id="8" name="Picture 7">
            <a:extLst>
              <a:ext uri="{FF2B5EF4-FFF2-40B4-BE49-F238E27FC236}">
                <a16:creationId xmlns:a16="http://schemas.microsoft.com/office/drawing/2014/main" id="{16C5B664-817E-927E-D88E-2E974C9C925C}"/>
              </a:ext>
            </a:extLst>
          </p:cNvPr>
          <p:cNvPicPr>
            <a:picLocks noChangeAspect="1"/>
          </p:cNvPicPr>
          <p:nvPr/>
        </p:nvPicPr>
        <p:blipFill>
          <a:blip r:embed="rId3"/>
          <a:stretch>
            <a:fillRect/>
          </a:stretch>
        </p:blipFill>
        <p:spPr>
          <a:xfrm>
            <a:off x="5195424" y="94188"/>
            <a:ext cx="6882516" cy="2236317"/>
          </a:xfrm>
          <a:prstGeom prst="rect">
            <a:avLst/>
          </a:prstGeom>
        </p:spPr>
      </p:pic>
    </p:spTree>
    <p:extLst>
      <p:ext uri="{BB962C8B-B14F-4D97-AF65-F5344CB8AC3E}">
        <p14:creationId xmlns:p14="http://schemas.microsoft.com/office/powerpoint/2010/main" val="140771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510AF4-C6F7-93BD-43EA-64E9525A554A}"/>
              </a:ext>
            </a:extLst>
          </p:cNvPr>
          <p:cNvSpPr txBox="1">
            <a:spLocks/>
          </p:cNvSpPr>
          <p:nvPr/>
        </p:nvSpPr>
        <p:spPr>
          <a:xfrm>
            <a:off x="838200" y="365125"/>
            <a:ext cx="10515600" cy="1306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a:t>Use-cases</a:t>
            </a:r>
          </a:p>
        </p:txBody>
      </p:sp>
      <p:sp>
        <p:nvSpPr>
          <p:cNvPr id="3" name="TextBox 2">
            <a:extLst>
              <a:ext uri="{FF2B5EF4-FFF2-40B4-BE49-F238E27FC236}">
                <a16:creationId xmlns:a16="http://schemas.microsoft.com/office/drawing/2014/main" id="{D3DF4957-A645-CD5D-E46A-BA4AA6685F91}"/>
              </a:ext>
            </a:extLst>
          </p:cNvPr>
          <p:cNvSpPr txBox="1"/>
          <p:nvPr/>
        </p:nvSpPr>
        <p:spPr>
          <a:xfrm>
            <a:off x="838200" y="1825625"/>
            <a:ext cx="4152774" cy="4303464"/>
          </a:xfrm>
          <a:prstGeom prst="rect">
            <a:avLst/>
          </a:prstGeom>
        </p:spPr>
        <p:txBody>
          <a:bodyPr vert="horz" lIns="91440" tIns="45720" rIns="91440" bIns="45720" rtlCol="0">
            <a:normAutofit/>
          </a:bodyPr>
          <a:lstStyle/>
          <a:p>
            <a:pPr lvl="0">
              <a:lnSpc>
                <a:spcPct val="90000"/>
              </a:lnSpc>
              <a:spcAft>
                <a:spcPts val="600"/>
              </a:spcAft>
              <a:buSzPts val="1000"/>
              <a:tabLst>
                <a:tab pos="457200" algn="l"/>
              </a:tabLst>
            </a:pPr>
            <a:r>
              <a:rPr lang="en-US" sz="2000" dirty="0">
                <a:effectLst/>
              </a:rPr>
              <a:t>• Sensor data and internet of things: Sub-second data in wind turbines, traffic etc.</a:t>
            </a:r>
          </a:p>
          <a:p>
            <a:pPr lvl="0">
              <a:lnSpc>
                <a:spcPct val="90000"/>
              </a:lnSpc>
              <a:spcAft>
                <a:spcPts val="600"/>
              </a:spcAft>
              <a:buSzPts val="1000"/>
              <a:tabLst>
                <a:tab pos="457200" algn="l"/>
              </a:tabLst>
            </a:pPr>
            <a:r>
              <a:rPr lang="en-US" sz="2000" dirty="0">
                <a:effectLst/>
              </a:rPr>
              <a:t>• Telecommunication: cell-phone data.</a:t>
            </a:r>
          </a:p>
          <a:p>
            <a:pPr lvl="0">
              <a:lnSpc>
                <a:spcPct val="90000"/>
              </a:lnSpc>
              <a:spcAft>
                <a:spcPts val="600"/>
              </a:spcAft>
              <a:buSzPts val="1000"/>
              <a:tabLst>
                <a:tab pos="457200" algn="l"/>
              </a:tabLst>
            </a:pPr>
            <a:r>
              <a:rPr lang="en-US" sz="2000" dirty="0">
                <a:effectLst/>
              </a:rPr>
              <a:t>• Social media: sentiment analysis, topic discovery</a:t>
            </a:r>
          </a:p>
          <a:p>
            <a:pPr lvl="0">
              <a:lnSpc>
                <a:spcPct val="90000"/>
              </a:lnSpc>
              <a:spcAft>
                <a:spcPts val="600"/>
              </a:spcAft>
              <a:buSzPts val="1000"/>
              <a:tabLst>
                <a:tab pos="457200" algn="l"/>
              </a:tabLst>
            </a:pPr>
            <a:r>
              <a:rPr lang="en-US" sz="2000" dirty="0">
                <a:effectLst/>
              </a:rPr>
              <a:t>• Epidemics and disasters</a:t>
            </a:r>
          </a:p>
          <a:p>
            <a:pPr lvl="0">
              <a:lnSpc>
                <a:spcPct val="90000"/>
              </a:lnSpc>
              <a:spcAft>
                <a:spcPts val="600"/>
              </a:spcAft>
              <a:buSzPts val="1000"/>
              <a:tabLst>
                <a:tab pos="457200" algn="l"/>
              </a:tabLst>
            </a:pPr>
            <a:r>
              <a:rPr lang="en-US" sz="2000" dirty="0">
                <a:effectLst/>
              </a:rPr>
              <a:t>• Electricity demand prediction, short term forecasting etc.</a:t>
            </a:r>
          </a:p>
        </p:txBody>
      </p:sp>
      <p:pic>
        <p:nvPicPr>
          <p:cNvPr id="6" name="Picture 5" descr="A diagram of data processing&#10;&#10;Description automatically generated">
            <a:extLst>
              <a:ext uri="{FF2B5EF4-FFF2-40B4-BE49-F238E27FC236}">
                <a16:creationId xmlns:a16="http://schemas.microsoft.com/office/drawing/2014/main" id="{8EA4EBBE-C67B-9FFB-52E9-B6A5B29835DA}"/>
              </a:ext>
            </a:extLst>
          </p:cNvPr>
          <p:cNvPicPr>
            <a:picLocks noChangeAspect="1"/>
          </p:cNvPicPr>
          <p:nvPr/>
        </p:nvPicPr>
        <p:blipFill rotWithShape="1">
          <a:blip r:embed="rId2"/>
          <a:srcRect r="2" b="1837"/>
          <a:stretch/>
        </p:blipFill>
        <p:spPr>
          <a:xfrm>
            <a:off x="5183501" y="1073510"/>
            <a:ext cx="6170299" cy="4224808"/>
          </a:xfrm>
          <a:prstGeom prst="rect">
            <a:avLst/>
          </a:prstGeom>
        </p:spPr>
      </p:pic>
      <p:sp>
        <p:nvSpPr>
          <p:cNvPr id="7" name="TextBox 6">
            <a:extLst>
              <a:ext uri="{FF2B5EF4-FFF2-40B4-BE49-F238E27FC236}">
                <a16:creationId xmlns:a16="http://schemas.microsoft.com/office/drawing/2014/main" id="{ADD75C81-1591-E1B0-226D-270370C84BC5}"/>
              </a:ext>
            </a:extLst>
          </p:cNvPr>
          <p:cNvSpPr txBox="1"/>
          <p:nvPr/>
        </p:nvSpPr>
        <p:spPr>
          <a:xfrm>
            <a:off x="0" y="6573431"/>
            <a:ext cx="6096000" cy="246221"/>
          </a:xfrm>
          <a:prstGeom prst="rect">
            <a:avLst/>
          </a:prstGeom>
          <a:noFill/>
        </p:spPr>
        <p:txBody>
          <a:bodyPr wrap="square">
            <a:spAutoFit/>
          </a:bodyPr>
          <a:lstStyle/>
          <a:p>
            <a:pPr>
              <a:spcAft>
                <a:spcPts val="600"/>
              </a:spcAft>
            </a:pPr>
            <a:r>
              <a:rPr lang="en-IE" sz="1000" dirty="0">
                <a:effectLst/>
                <a:latin typeface="NimbusSanL"/>
              </a:rPr>
              <a:t>https://</a:t>
            </a:r>
            <a:r>
              <a:rPr lang="en-IE" sz="1000" dirty="0" err="1">
                <a:effectLst/>
                <a:latin typeface="NimbusSanL"/>
              </a:rPr>
              <a:t>hazelcast.com</a:t>
            </a:r>
            <a:r>
              <a:rPr lang="en-IE" sz="1000" dirty="0">
                <a:effectLst/>
                <a:latin typeface="NimbusSanL"/>
              </a:rPr>
              <a:t>/glossary/streaming-database/</a:t>
            </a:r>
          </a:p>
        </p:txBody>
      </p:sp>
    </p:spTree>
    <p:extLst>
      <p:ext uri="{BB962C8B-B14F-4D97-AF65-F5344CB8AC3E}">
        <p14:creationId xmlns:p14="http://schemas.microsoft.com/office/powerpoint/2010/main" val="1284192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590719" y="2330505"/>
            <a:ext cx="4559425" cy="3979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9</a:t>
            </a:r>
          </a:p>
          <a:p>
            <a:pPr>
              <a:spcAft>
                <a:spcPts val="600"/>
              </a:spcAft>
            </a:pPr>
            <a:endParaRPr lang="en-US" sz="2200" dirty="0"/>
          </a:p>
          <a:p>
            <a:pPr marL="342900" lvl="0" indent="-342900">
              <a:spcBef>
                <a:spcPts val="500"/>
              </a:spcBef>
              <a:spcAft>
                <a:spcPts val="600"/>
              </a:spcAft>
              <a:buFont typeface="+mj-lt"/>
              <a:buAutoNum type="arabicPeriod"/>
            </a:pPr>
            <a:r>
              <a:rPr lang="en-IE" sz="2200" dirty="0"/>
              <a:t>Choose the best AutoML Strategy for the training.</a:t>
            </a:r>
          </a:p>
          <a:p>
            <a:pPr>
              <a:spcAft>
                <a:spcPts val="600"/>
              </a:spcAft>
            </a:pPr>
            <a:endParaRPr lang="en-US" sz="2000" dirty="0">
              <a:latin typeface="+mn-lt"/>
              <a:ea typeface="+mn-ea"/>
              <a:cs typeface="+mn-cs"/>
            </a:endParaRPr>
          </a:p>
          <a:p>
            <a:pPr>
              <a:spcAft>
                <a:spcPts val="600"/>
              </a:spcAft>
            </a:pPr>
            <a:r>
              <a:rPr lang="en-US" sz="2200" b="1" dirty="0"/>
              <a:t>Example </a:t>
            </a:r>
            <a:br>
              <a:rPr lang="en-US" sz="2200" dirty="0"/>
            </a:br>
            <a:r>
              <a:rPr lang="en-US" sz="2200" dirty="0"/>
              <a:t>examples/models/</a:t>
            </a:r>
            <a:r>
              <a:rPr lang="en-US" sz="2200" dirty="0" err="1"/>
              <a:t>auto_ml</a:t>
            </a:r>
            <a:r>
              <a:rPr lang="en-US" sz="2200" dirty="0"/>
              <a:t>/</a:t>
            </a:r>
            <a:r>
              <a:rPr lang="en-US" sz="2200" dirty="0" err="1"/>
              <a:t>sail_auto_pipeline_classification.ipynb</a:t>
            </a:r>
            <a:endParaRPr lang="en-US" sz="2200" dirty="0"/>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959142-A429-8D2F-69D9-29DE48F85294}"/>
              </a:ext>
            </a:extLst>
          </p:cNvPr>
          <p:cNvPicPr>
            <a:picLocks noChangeAspect="1"/>
          </p:cNvPicPr>
          <p:nvPr/>
        </p:nvPicPr>
        <p:blipFill rotWithShape="1">
          <a:blip r:embed="rId2"/>
          <a:srcRect r="30024"/>
          <a:stretch/>
        </p:blipFill>
        <p:spPr>
          <a:xfrm>
            <a:off x="5532460" y="509570"/>
            <a:ext cx="6162716" cy="5966457"/>
          </a:xfrm>
          <a:prstGeom prst="rect">
            <a:avLst/>
          </a:prstGeom>
        </p:spPr>
      </p:pic>
      <p:sp>
        <p:nvSpPr>
          <p:cNvPr id="4" name="Rectangle 3">
            <a:extLst>
              <a:ext uri="{FF2B5EF4-FFF2-40B4-BE49-F238E27FC236}">
                <a16:creationId xmlns:a16="http://schemas.microsoft.com/office/drawing/2014/main" id="{4AA9AD8D-7398-F128-7DBF-9CED3AED51C8}"/>
              </a:ext>
            </a:extLst>
          </p:cNvPr>
          <p:cNvSpPr/>
          <p:nvPr/>
        </p:nvSpPr>
        <p:spPr>
          <a:xfrm>
            <a:off x="6612649" y="4562273"/>
            <a:ext cx="4155688" cy="27237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191A76-D752-57AA-D9C7-D66FBEB7AE21}"/>
              </a:ext>
            </a:extLst>
          </p:cNvPr>
          <p:cNvSpPr txBox="1"/>
          <p:nvPr/>
        </p:nvSpPr>
        <p:spPr>
          <a:xfrm>
            <a:off x="670917" y="586822"/>
            <a:ext cx="3810437"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solidFill>
                <a:latin typeface="+mj-lt"/>
                <a:ea typeface="+mj-ea"/>
                <a:cs typeface="+mj-cs"/>
              </a:rPr>
              <a:t>DetectAndIncrement</a:t>
            </a:r>
          </a:p>
        </p:txBody>
      </p:sp>
      <p:sp>
        <p:nvSpPr>
          <p:cNvPr id="56" name="Rectangle 5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8" name="Rectangle 5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BFA433A3-42C0-3D86-FD94-3599444CE5F8}"/>
              </a:ext>
            </a:extLst>
          </p:cNvPr>
          <p:cNvSpPr txBox="1"/>
          <p:nvPr/>
        </p:nvSpPr>
        <p:spPr>
          <a:xfrm>
            <a:off x="4597854" y="104902"/>
            <a:ext cx="7500596" cy="2532711"/>
          </a:xfrm>
          <a:prstGeom prst="rect">
            <a:avLst/>
          </a:prstGeom>
          <a:solidFill>
            <a:schemeClr val="bg1"/>
          </a:solidFill>
          <a:ln>
            <a:solidFill>
              <a:schemeClr val="tx1"/>
            </a:solidFill>
          </a:ln>
        </p:spPr>
        <p:txBody>
          <a:bodyPr vert="horz" lIns="91440" tIns="45720" rIns="91440" bIns="45720" rtlCol="0" anchor="ctr">
            <a:noAutofit/>
          </a:bodyPr>
          <a:lstStyle/>
          <a:p>
            <a:pPr marL="285750" indent="-228600" algn="just">
              <a:lnSpc>
                <a:spcPct val="90000"/>
              </a:lnSpc>
              <a:spcAft>
                <a:spcPts val="600"/>
              </a:spcAft>
              <a:buFont typeface="Arial" panose="020B0604020202020204" pitchFamily="34" charset="0"/>
              <a:buChar char="•"/>
            </a:pPr>
            <a:r>
              <a:rPr lang="en-US" dirty="0"/>
              <a:t>O</a:t>
            </a:r>
            <a:r>
              <a:rPr lang="en-US" dirty="0">
                <a:effectLst/>
              </a:rPr>
              <a:t>bserves changes in pipeline performance and uses this to detect concept drift.</a:t>
            </a:r>
          </a:p>
          <a:p>
            <a:pPr marL="285750" indent="-228600" algn="just">
              <a:lnSpc>
                <a:spcPct val="90000"/>
              </a:lnSpc>
              <a:spcAft>
                <a:spcPts val="600"/>
              </a:spcAft>
              <a:buFont typeface="Arial" panose="020B0604020202020204" pitchFamily="34" charset="0"/>
              <a:buChar char="•"/>
            </a:pPr>
            <a:endParaRPr lang="en-US" sz="1000" dirty="0">
              <a:effectLst/>
            </a:endParaRPr>
          </a:p>
          <a:p>
            <a:pPr marL="285750" indent="-228600" algn="just">
              <a:lnSpc>
                <a:spcPct val="90000"/>
              </a:lnSpc>
              <a:spcAft>
                <a:spcPts val="600"/>
              </a:spcAft>
              <a:buFont typeface="Arial" panose="020B0604020202020204" pitchFamily="34" charset="0"/>
              <a:buChar char="•"/>
            </a:pPr>
            <a:r>
              <a:rPr lang="en-US" dirty="0">
                <a:effectLst/>
              </a:rPr>
              <a:t>This strategy assumes that the initial pipeline configuration will remain useful and only the base model need to be </a:t>
            </a:r>
            <a:r>
              <a:rPr lang="en-US" b="1" dirty="0">
                <a:effectLst/>
              </a:rPr>
              <a:t>updated</a:t>
            </a:r>
            <a:r>
              <a:rPr lang="en-US" dirty="0">
                <a:effectLst/>
              </a:rPr>
              <a:t> in case their performance dwindles because of concept drift. </a:t>
            </a:r>
          </a:p>
          <a:p>
            <a:pPr marL="285750" indent="-228600" algn="just">
              <a:lnSpc>
                <a:spcPct val="90000"/>
              </a:lnSpc>
              <a:spcAft>
                <a:spcPts val="600"/>
              </a:spcAft>
              <a:buFont typeface="Arial" panose="020B0604020202020204" pitchFamily="34" charset="0"/>
              <a:buChar char="•"/>
            </a:pPr>
            <a:endParaRPr lang="en-US" sz="1000" dirty="0">
              <a:effectLst/>
            </a:endParaRPr>
          </a:p>
          <a:p>
            <a:pPr marL="285750" indent="-228600" algn="just">
              <a:lnSpc>
                <a:spcPct val="90000"/>
              </a:lnSpc>
              <a:spcAft>
                <a:spcPts val="600"/>
              </a:spcAft>
              <a:buFont typeface="Arial" panose="020B0604020202020204" pitchFamily="34" charset="0"/>
              <a:buChar char="•"/>
            </a:pPr>
            <a:r>
              <a:rPr lang="en-US" dirty="0">
                <a:effectLst/>
              </a:rPr>
              <a:t>It tests whether keeping a learner memory of past data is beneficial. This can give a performance boost if the learner can also adapt to the new data. </a:t>
            </a:r>
            <a:endParaRPr lang="en-US" dirty="0"/>
          </a:p>
        </p:txBody>
      </p:sp>
      <p:pic>
        <p:nvPicPr>
          <p:cNvPr id="7" name="Graphic 6">
            <a:extLst>
              <a:ext uri="{FF2B5EF4-FFF2-40B4-BE49-F238E27FC236}">
                <a16:creationId xmlns:a16="http://schemas.microsoft.com/office/drawing/2014/main" id="{17761D06-51F9-7226-94D9-A1D00B5BA8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7169" y="2819567"/>
            <a:ext cx="10310414" cy="4076959"/>
          </a:xfrm>
          <a:prstGeom prst="rect">
            <a:avLst/>
          </a:prstGeom>
        </p:spPr>
      </p:pic>
      <p:sp>
        <p:nvSpPr>
          <p:cNvPr id="3" name="TextBox 2">
            <a:extLst>
              <a:ext uri="{FF2B5EF4-FFF2-40B4-BE49-F238E27FC236}">
                <a16:creationId xmlns:a16="http://schemas.microsoft.com/office/drawing/2014/main" id="{BFF52C28-1405-ECF5-BDA9-40DF26FF1C01}"/>
              </a:ext>
            </a:extLst>
          </p:cNvPr>
          <p:cNvSpPr txBox="1"/>
          <p:nvPr/>
        </p:nvSpPr>
        <p:spPr>
          <a:xfrm>
            <a:off x="0" y="6348065"/>
            <a:ext cx="7738728" cy="461665"/>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Celik</a:t>
            </a:r>
            <a:r>
              <a:rPr lang="en-IE" sz="1200" b="0" i="0" dirty="0">
                <a:solidFill>
                  <a:srgbClr val="222222"/>
                </a:solidFill>
                <a:effectLst/>
                <a:latin typeface="Arial" panose="020B0604020202020204" pitchFamily="34" charset="0"/>
              </a:rPr>
              <a:t>, B., &amp; </a:t>
            </a:r>
            <a:r>
              <a:rPr lang="en-IE" sz="1200" b="0" i="0" dirty="0" err="1">
                <a:solidFill>
                  <a:srgbClr val="222222"/>
                </a:solidFill>
                <a:effectLst/>
                <a:latin typeface="Arial" panose="020B0604020202020204" pitchFamily="34" charset="0"/>
              </a:rPr>
              <a:t>Vanschoren</a:t>
            </a:r>
            <a:r>
              <a:rPr lang="en-IE" sz="1200" b="0" i="0" dirty="0">
                <a:solidFill>
                  <a:srgbClr val="222222"/>
                </a:solidFill>
                <a:effectLst/>
                <a:latin typeface="Arial" panose="020B0604020202020204" pitchFamily="34" charset="0"/>
              </a:rPr>
              <a:t>, J. (2021). Adaptation strategies for automated machine learning on evolving data. </a:t>
            </a:r>
            <a:r>
              <a:rPr lang="en-IE" sz="1200" b="0" i="1" dirty="0">
                <a:solidFill>
                  <a:srgbClr val="222222"/>
                </a:solidFill>
                <a:effectLst/>
                <a:latin typeface="Arial" panose="020B0604020202020204" pitchFamily="34" charset="0"/>
              </a:rPr>
              <a:t>IEEE transactions on pattern analysis and machine intelligence</a:t>
            </a:r>
            <a:r>
              <a:rPr lang="en-IE" sz="1200" b="0" i="0" dirty="0">
                <a:solidFill>
                  <a:srgbClr val="222222"/>
                </a:solidFill>
                <a:effectLst/>
                <a:latin typeface="Arial" panose="020B0604020202020204" pitchFamily="34" charset="0"/>
              </a:rPr>
              <a:t>, </a:t>
            </a:r>
            <a:r>
              <a:rPr lang="en-IE" sz="1200" b="0" i="1" dirty="0">
                <a:solidFill>
                  <a:srgbClr val="222222"/>
                </a:solidFill>
                <a:effectLst/>
                <a:latin typeface="Arial" panose="020B0604020202020204" pitchFamily="34" charset="0"/>
              </a:rPr>
              <a:t>43</a:t>
            </a:r>
            <a:r>
              <a:rPr lang="en-IE" sz="1200" b="0" i="0" dirty="0">
                <a:solidFill>
                  <a:srgbClr val="222222"/>
                </a:solidFill>
                <a:effectLst/>
                <a:latin typeface="Arial" panose="020B0604020202020204" pitchFamily="34" charset="0"/>
              </a:rPr>
              <a:t>(9), 3067-3078.</a:t>
            </a:r>
            <a:endParaRPr lang="en-US" sz="1200" dirty="0"/>
          </a:p>
        </p:txBody>
      </p:sp>
    </p:spTree>
    <p:extLst>
      <p:ext uri="{BB962C8B-B14F-4D97-AF65-F5344CB8AC3E}">
        <p14:creationId xmlns:p14="http://schemas.microsoft.com/office/powerpoint/2010/main" val="4193661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191A76-D752-57AA-D9C7-D66FBEB7AE21}"/>
              </a:ext>
            </a:extLst>
          </p:cNvPr>
          <p:cNvSpPr txBox="1"/>
          <p:nvPr/>
        </p:nvSpPr>
        <p:spPr>
          <a:xfrm>
            <a:off x="787417" y="591089"/>
            <a:ext cx="3810437"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solidFill>
                <a:latin typeface="+mj-lt"/>
                <a:ea typeface="+mj-ea"/>
                <a:cs typeface="+mj-cs"/>
              </a:rPr>
              <a:t>DetectAndRetrain</a:t>
            </a:r>
          </a:p>
        </p:txBody>
      </p:sp>
      <p:sp>
        <p:nvSpPr>
          <p:cNvPr id="56" name="Rectangle 5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8" name="Rectangle 5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BFA433A3-42C0-3D86-FD94-3599444CE5F8}"/>
              </a:ext>
            </a:extLst>
          </p:cNvPr>
          <p:cNvSpPr txBox="1"/>
          <p:nvPr/>
        </p:nvSpPr>
        <p:spPr>
          <a:xfrm>
            <a:off x="4597854" y="104902"/>
            <a:ext cx="7500596" cy="2532711"/>
          </a:xfrm>
          <a:prstGeom prst="rect">
            <a:avLst/>
          </a:prstGeom>
          <a:solidFill>
            <a:schemeClr val="bg1"/>
          </a:solidFill>
          <a:ln>
            <a:solidFill>
              <a:schemeClr val="tx1"/>
            </a:solidFill>
          </a:ln>
        </p:spPr>
        <p:txBody>
          <a:bodyPr vert="horz" lIns="91440" tIns="45720" rIns="91440" bIns="45720" rtlCol="0" anchor="ctr">
            <a:noAutofit/>
          </a:bodyPr>
          <a:lstStyle/>
          <a:p>
            <a:pPr marL="285750" indent="-228600" algn="just">
              <a:lnSpc>
                <a:spcPct val="90000"/>
              </a:lnSpc>
              <a:spcAft>
                <a:spcPts val="600"/>
              </a:spcAft>
              <a:buFont typeface="Arial" panose="020B0604020202020204" pitchFamily="34" charset="0"/>
              <a:buChar char="•"/>
            </a:pPr>
            <a:r>
              <a:rPr lang="en-US" dirty="0">
                <a:latin typeface="+mj-lt"/>
              </a:rPr>
              <a:t>O</a:t>
            </a:r>
            <a:r>
              <a:rPr lang="en-US" dirty="0">
                <a:effectLst/>
                <a:latin typeface="+mj-lt"/>
              </a:rPr>
              <a:t>bserves</a:t>
            </a:r>
            <a:r>
              <a:rPr lang="en-US" dirty="0">
                <a:effectLst/>
              </a:rPr>
              <a:t> changes in pipeline performance and uses this to detect concept drift.</a:t>
            </a:r>
            <a:endParaRPr lang="en-US" sz="1000" dirty="0">
              <a:effectLst/>
            </a:endParaRPr>
          </a:p>
          <a:p>
            <a:pPr marL="285750" indent="-228600" algn="just">
              <a:lnSpc>
                <a:spcPct val="90000"/>
              </a:lnSpc>
              <a:spcAft>
                <a:spcPts val="600"/>
              </a:spcAft>
              <a:buFont typeface="Arial" panose="020B0604020202020204" pitchFamily="34" charset="0"/>
              <a:buChar char="•"/>
            </a:pPr>
            <a:r>
              <a:rPr lang="en-US" dirty="0">
                <a:effectLst/>
              </a:rPr>
              <a:t>This strategy also assumes that the initial pipeline configuration will remain useful. It </a:t>
            </a:r>
            <a:r>
              <a:rPr lang="en-IE" b="1" dirty="0">
                <a:latin typeface="URWPalladioL"/>
              </a:rPr>
              <a:t>R</a:t>
            </a:r>
            <a:r>
              <a:rPr lang="en-IE" sz="1800" b="1" dirty="0">
                <a:effectLst/>
                <a:latin typeface="URWPalladioL"/>
              </a:rPr>
              <a:t>e- trains </a:t>
            </a:r>
            <a:r>
              <a:rPr lang="en-IE" sz="1800" dirty="0">
                <a:effectLst/>
                <a:latin typeface="URWPalladioL"/>
              </a:rPr>
              <a:t>the base model </a:t>
            </a:r>
            <a:r>
              <a:rPr lang="en-IE" sz="1800" i="1" dirty="0">
                <a:effectLst/>
                <a:latin typeface="URWPalladioL"/>
              </a:rPr>
              <a:t>from </a:t>
            </a:r>
            <a:r>
              <a:rPr lang="en-IE" sz="1800" b="1" i="1" dirty="0">
                <a:effectLst/>
                <a:latin typeface="URWPalladioL"/>
              </a:rPr>
              <a:t>scratch</a:t>
            </a:r>
            <a:r>
              <a:rPr lang="en-IE" sz="1800" i="1" dirty="0">
                <a:effectLst/>
                <a:latin typeface="URWPalladioL"/>
              </a:rPr>
              <a:t> </a:t>
            </a:r>
            <a:r>
              <a:rPr lang="en-IE" sz="1800" dirty="0">
                <a:effectLst/>
                <a:latin typeface="URWPalladioL"/>
              </a:rPr>
              <a:t>on the latest data</a:t>
            </a:r>
            <a:r>
              <a:rPr lang="en-IE" sz="1800" i="1" dirty="0">
                <a:effectLst/>
                <a:latin typeface="URWPalladioL"/>
              </a:rPr>
              <a:t> </a:t>
            </a:r>
            <a:r>
              <a:rPr lang="en-IE" sz="1800" dirty="0">
                <a:effectLst/>
                <a:latin typeface="URWPalladioL"/>
              </a:rPr>
              <a:t>batches when the drift is detected. </a:t>
            </a:r>
            <a:endParaRPr lang="en-US" sz="1000" dirty="0">
              <a:effectLst/>
            </a:endParaRPr>
          </a:p>
          <a:p>
            <a:pPr marL="285750" indent="-285750" algn="just">
              <a:buFont typeface="Arial" panose="020B0604020202020204" pitchFamily="34" charset="0"/>
              <a:buChar char="•"/>
            </a:pPr>
            <a:r>
              <a:rPr lang="en-IE" sz="1800" dirty="0">
                <a:effectLst/>
                <a:latin typeface="URWPalladioL"/>
              </a:rPr>
              <a:t>It eliminates the need for rerunning the (expensive) AutoML process with every drift but may be less useful if the drift is so large that a pipeline redesign is needed. </a:t>
            </a:r>
            <a:endParaRPr lang="en-IE" dirty="0"/>
          </a:p>
        </p:txBody>
      </p:sp>
      <p:pic>
        <p:nvPicPr>
          <p:cNvPr id="2" name="Graphic 1">
            <a:extLst>
              <a:ext uri="{FF2B5EF4-FFF2-40B4-BE49-F238E27FC236}">
                <a16:creationId xmlns:a16="http://schemas.microsoft.com/office/drawing/2014/main" id="{FD8B664D-272C-2728-A337-D3731C3FBB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770" y="2692299"/>
            <a:ext cx="10657115" cy="4214051"/>
          </a:xfrm>
          <a:prstGeom prst="rect">
            <a:avLst/>
          </a:prstGeom>
        </p:spPr>
      </p:pic>
      <p:sp>
        <p:nvSpPr>
          <p:cNvPr id="3" name="TextBox 2">
            <a:extLst>
              <a:ext uri="{FF2B5EF4-FFF2-40B4-BE49-F238E27FC236}">
                <a16:creationId xmlns:a16="http://schemas.microsoft.com/office/drawing/2014/main" id="{EFDE4841-0CE4-7081-06D1-C386786D2806}"/>
              </a:ext>
            </a:extLst>
          </p:cNvPr>
          <p:cNvSpPr txBox="1"/>
          <p:nvPr/>
        </p:nvSpPr>
        <p:spPr>
          <a:xfrm>
            <a:off x="0" y="6348065"/>
            <a:ext cx="7738728" cy="461665"/>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Celik</a:t>
            </a:r>
            <a:r>
              <a:rPr lang="en-IE" sz="1200" b="0" i="0" dirty="0">
                <a:solidFill>
                  <a:srgbClr val="222222"/>
                </a:solidFill>
                <a:effectLst/>
                <a:latin typeface="Arial" panose="020B0604020202020204" pitchFamily="34" charset="0"/>
              </a:rPr>
              <a:t>, B., &amp; </a:t>
            </a:r>
            <a:r>
              <a:rPr lang="en-IE" sz="1200" b="0" i="0" dirty="0" err="1">
                <a:solidFill>
                  <a:srgbClr val="222222"/>
                </a:solidFill>
                <a:effectLst/>
                <a:latin typeface="Arial" panose="020B0604020202020204" pitchFamily="34" charset="0"/>
              </a:rPr>
              <a:t>Vanschoren</a:t>
            </a:r>
            <a:r>
              <a:rPr lang="en-IE" sz="1200" b="0" i="0" dirty="0">
                <a:solidFill>
                  <a:srgbClr val="222222"/>
                </a:solidFill>
                <a:effectLst/>
                <a:latin typeface="Arial" panose="020B0604020202020204" pitchFamily="34" charset="0"/>
              </a:rPr>
              <a:t>, J. (2021). Adaptation strategies for automated machine learning on evolving data. </a:t>
            </a:r>
            <a:r>
              <a:rPr lang="en-IE" sz="1200" b="0" i="1" dirty="0">
                <a:solidFill>
                  <a:srgbClr val="222222"/>
                </a:solidFill>
                <a:effectLst/>
                <a:latin typeface="Arial" panose="020B0604020202020204" pitchFamily="34" charset="0"/>
              </a:rPr>
              <a:t>IEEE transactions on pattern analysis and machine intelligence</a:t>
            </a:r>
            <a:r>
              <a:rPr lang="en-IE" sz="1200" b="0" i="0" dirty="0">
                <a:solidFill>
                  <a:srgbClr val="222222"/>
                </a:solidFill>
                <a:effectLst/>
                <a:latin typeface="Arial" panose="020B0604020202020204" pitchFamily="34" charset="0"/>
              </a:rPr>
              <a:t>, </a:t>
            </a:r>
            <a:r>
              <a:rPr lang="en-IE" sz="1200" b="0" i="1" dirty="0">
                <a:solidFill>
                  <a:srgbClr val="222222"/>
                </a:solidFill>
                <a:effectLst/>
                <a:latin typeface="Arial" panose="020B0604020202020204" pitchFamily="34" charset="0"/>
              </a:rPr>
              <a:t>43</a:t>
            </a:r>
            <a:r>
              <a:rPr lang="en-IE" sz="1200" b="0" i="0" dirty="0">
                <a:solidFill>
                  <a:srgbClr val="222222"/>
                </a:solidFill>
                <a:effectLst/>
                <a:latin typeface="Arial" panose="020B0604020202020204" pitchFamily="34" charset="0"/>
              </a:rPr>
              <a:t>(9), 3067-3078.</a:t>
            </a:r>
            <a:endParaRPr lang="en-US" sz="1200" dirty="0"/>
          </a:p>
        </p:txBody>
      </p:sp>
    </p:spTree>
    <p:extLst>
      <p:ext uri="{BB962C8B-B14F-4D97-AF65-F5344CB8AC3E}">
        <p14:creationId xmlns:p14="http://schemas.microsoft.com/office/powerpoint/2010/main" val="401334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191A76-D752-57AA-D9C7-D66FBEB7AE21}"/>
              </a:ext>
            </a:extLst>
          </p:cNvPr>
          <p:cNvSpPr txBox="1"/>
          <p:nvPr/>
        </p:nvSpPr>
        <p:spPr>
          <a:xfrm>
            <a:off x="682432" y="599318"/>
            <a:ext cx="3926937"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solidFill>
                <a:latin typeface="+mj-lt"/>
                <a:ea typeface="+mj-ea"/>
                <a:cs typeface="+mj-cs"/>
              </a:rPr>
              <a:t>DetectAndWarmStart</a:t>
            </a:r>
          </a:p>
        </p:txBody>
      </p:sp>
      <p:sp>
        <p:nvSpPr>
          <p:cNvPr id="56" name="Rectangle 5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8" name="Rectangle 5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BFA433A3-42C0-3D86-FD94-3599444CE5F8}"/>
              </a:ext>
            </a:extLst>
          </p:cNvPr>
          <p:cNvSpPr txBox="1"/>
          <p:nvPr/>
        </p:nvSpPr>
        <p:spPr>
          <a:xfrm>
            <a:off x="4597854" y="104902"/>
            <a:ext cx="7500596" cy="2532711"/>
          </a:xfrm>
          <a:prstGeom prst="rect">
            <a:avLst/>
          </a:prstGeom>
          <a:solidFill>
            <a:schemeClr val="bg1"/>
          </a:solidFill>
          <a:ln>
            <a:solidFill>
              <a:schemeClr val="tx1"/>
            </a:solidFill>
          </a:ln>
        </p:spPr>
        <p:txBody>
          <a:bodyPr vert="horz" lIns="91440" tIns="45720" rIns="91440" bIns="45720" rtlCol="0" anchor="ctr">
            <a:noAutofit/>
          </a:bodyPr>
          <a:lstStyle/>
          <a:p>
            <a:pPr marL="285750" indent="-228600" algn="just">
              <a:lnSpc>
                <a:spcPct val="90000"/>
              </a:lnSpc>
              <a:spcAft>
                <a:spcPts val="600"/>
              </a:spcAft>
              <a:buFont typeface="Arial" panose="020B0604020202020204" pitchFamily="34" charset="0"/>
              <a:buChar char="•"/>
            </a:pPr>
            <a:r>
              <a:rPr lang="en-US" dirty="0"/>
              <a:t>Observes</a:t>
            </a:r>
            <a:r>
              <a:rPr lang="en-US" dirty="0">
                <a:effectLst/>
              </a:rPr>
              <a:t> changes in pipeline performance and uses this to detect concept drift.</a:t>
            </a:r>
            <a:endParaRPr lang="en-US" sz="500" dirty="0">
              <a:effectLst/>
            </a:endParaRPr>
          </a:p>
          <a:p>
            <a:pPr marL="285750" indent="-285750">
              <a:buFont typeface="Arial" panose="020B0604020202020204" pitchFamily="34" charset="0"/>
              <a:buChar char="•"/>
            </a:pPr>
            <a:r>
              <a:rPr lang="en-IE" sz="1800" dirty="0">
                <a:effectLst/>
                <a:latin typeface="URWPalladioL"/>
              </a:rPr>
              <a:t>After drift is detected, the AutoML technique is re-run with a ’warm start’ to find a better pipeline configuration. </a:t>
            </a:r>
          </a:p>
          <a:p>
            <a:pPr marL="285750" indent="-285750">
              <a:buFont typeface="Arial" panose="020B0604020202020204" pitchFamily="34" charset="0"/>
              <a:buChar char="•"/>
            </a:pPr>
            <a:endParaRPr lang="en-IE" sz="500" dirty="0"/>
          </a:p>
          <a:p>
            <a:pPr marL="285750" indent="-285750">
              <a:buFont typeface="Arial" panose="020B0604020202020204" pitchFamily="34" charset="0"/>
              <a:buChar char="•"/>
            </a:pPr>
            <a:r>
              <a:rPr lang="en-IE" sz="1800" dirty="0">
                <a:effectLst/>
                <a:latin typeface="URWPalladioL"/>
              </a:rPr>
              <a:t>This strategy assumes that the initial pipeline configurations are no longer optimal after concept drift and should be </a:t>
            </a:r>
            <a:r>
              <a:rPr lang="en-IE" sz="1800" b="1" dirty="0">
                <a:effectLst/>
                <a:latin typeface="URWPalladioL"/>
              </a:rPr>
              <a:t>re-tuned</a:t>
            </a:r>
            <a:r>
              <a:rPr lang="en-IE" sz="1800" dirty="0">
                <a:effectLst/>
                <a:latin typeface="URWPalladioL"/>
              </a:rPr>
              <a:t>. </a:t>
            </a:r>
          </a:p>
          <a:p>
            <a:pPr marL="285750" indent="-285750">
              <a:buFont typeface="Arial" panose="020B0604020202020204" pitchFamily="34" charset="0"/>
              <a:buChar char="•"/>
            </a:pPr>
            <a:endParaRPr lang="en-IE" sz="500" dirty="0">
              <a:effectLst/>
              <a:latin typeface="URWPalladioL"/>
            </a:endParaRPr>
          </a:p>
          <a:p>
            <a:pPr marL="285750" indent="-285750">
              <a:buFont typeface="Arial" panose="020B0604020202020204" pitchFamily="34" charset="0"/>
              <a:buChar char="•"/>
            </a:pPr>
            <a:r>
              <a:rPr lang="en-IE" sz="1800" dirty="0">
                <a:effectLst/>
                <a:latin typeface="URWPalladioL"/>
              </a:rPr>
              <a:t>Using a AutoML warm-start can lead to faster convergence to good configurations, hence working better under small time budgets. </a:t>
            </a:r>
            <a:endParaRPr lang="en-IE" dirty="0"/>
          </a:p>
        </p:txBody>
      </p:sp>
      <p:pic>
        <p:nvPicPr>
          <p:cNvPr id="3" name="Graphic 2">
            <a:extLst>
              <a:ext uri="{FF2B5EF4-FFF2-40B4-BE49-F238E27FC236}">
                <a16:creationId xmlns:a16="http://schemas.microsoft.com/office/drawing/2014/main" id="{2B6C7658-CABF-5512-624E-4E7586E84D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337" y="2844556"/>
            <a:ext cx="11458696" cy="3855262"/>
          </a:xfrm>
          <a:prstGeom prst="rect">
            <a:avLst/>
          </a:prstGeom>
        </p:spPr>
      </p:pic>
      <p:sp>
        <p:nvSpPr>
          <p:cNvPr id="2" name="TextBox 1">
            <a:extLst>
              <a:ext uri="{FF2B5EF4-FFF2-40B4-BE49-F238E27FC236}">
                <a16:creationId xmlns:a16="http://schemas.microsoft.com/office/drawing/2014/main" id="{41FF46AB-04A3-0405-38B8-26A5645244C9}"/>
              </a:ext>
            </a:extLst>
          </p:cNvPr>
          <p:cNvSpPr txBox="1"/>
          <p:nvPr/>
        </p:nvSpPr>
        <p:spPr>
          <a:xfrm>
            <a:off x="0" y="6396335"/>
            <a:ext cx="7738728" cy="461665"/>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Celik</a:t>
            </a:r>
            <a:r>
              <a:rPr lang="en-IE" sz="1200" b="0" i="0" dirty="0">
                <a:solidFill>
                  <a:srgbClr val="222222"/>
                </a:solidFill>
                <a:effectLst/>
                <a:latin typeface="Arial" panose="020B0604020202020204" pitchFamily="34" charset="0"/>
              </a:rPr>
              <a:t>, B., &amp; </a:t>
            </a:r>
            <a:r>
              <a:rPr lang="en-IE" sz="1200" b="0" i="0" dirty="0" err="1">
                <a:solidFill>
                  <a:srgbClr val="222222"/>
                </a:solidFill>
                <a:effectLst/>
                <a:latin typeface="Arial" panose="020B0604020202020204" pitchFamily="34" charset="0"/>
              </a:rPr>
              <a:t>Vanschoren</a:t>
            </a:r>
            <a:r>
              <a:rPr lang="en-IE" sz="1200" b="0" i="0" dirty="0">
                <a:solidFill>
                  <a:srgbClr val="222222"/>
                </a:solidFill>
                <a:effectLst/>
                <a:latin typeface="Arial" panose="020B0604020202020204" pitchFamily="34" charset="0"/>
              </a:rPr>
              <a:t>, J. (2021). Adaptation strategies for automated machine learning on evolving data. </a:t>
            </a:r>
            <a:r>
              <a:rPr lang="en-IE" sz="1200" b="0" i="1" dirty="0">
                <a:solidFill>
                  <a:srgbClr val="222222"/>
                </a:solidFill>
                <a:effectLst/>
                <a:latin typeface="Arial" panose="020B0604020202020204" pitchFamily="34" charset="0"/>
              </a:rPr>
              <a:t>IEEE transactions on pattern analysis and machine intelligence</a:t>
            </a:r>
            <a:r>
              <a:rPr lang="en-IE" sz="1200" b="0" i="0" dirty="0">
                <a:solidFill>
                  <a:srgbClr val="222222"/>
                </a:solidFill>
                <a:effectLst/>
                <a:latin typeface="Arial" panose="020B0604020202020204" pitchFamily="34" charset="0"/>
              </a:rPr>
              <a:t>, </a:t>
            </a:r>
            <a:r>
              <a:rPr lang="en-IE" sz="1200" b="0" i="1" dirty="0">
                <a:solidFill>
                  <a:srgbClr val="222222"/>
                </a:solidFill>
                <a:effectLst/>
                <a:latin typeface="Arial" panose="020B0604020202020204" pitchFamily="34" charset="0"/>
              </a:rPr>
              <a:t>43</a:t>
            </a:r>
            <a:r>
              <a:rPr lang="en-IE" sz="1200" b="0" i="0" dirty="0">
                <a:solidFill>
                  <a:srgbClr val="222222"/>
                </a:solidFill>
                <a:effectLst/>
                <a:latin typeface="Arial" panose="020B0604020202020204" pitchFamily="34" charset="0"/>
              </a:rPr>
              <a:t>(9), 3067-3078.</a:t>
            </a:r>
            <a:endParaRPr lang="en-US" sz="1200" dirty="0"/>
          </a:p>
        </p:txBody>
      </p:sp>
    </p:spTree>
    <p:extLst>
      <p:ext uri="{BB962C8B-B14F-4D97-AF65-F5344CB8AC3E}">
        <p14:creationId xmlns:p14="http://schemas.microsoft.com/office/powerpoint/2010/main" val="1566996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191A76-D752-57AA-D9C7-D66FBEB7AE21}"/>
              </a:ext>
            </a:extLst>
          </p:cNvPr>
          <p:cNvSpPr txBox="1"/>
          <p:nvPr/>
        </p:nvSpPr>
        <p:spPr>
          <a:xfrm>
            <a:off x="682432" y="599318"/>
            <a:ext cx="3926937"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solidFill>
                <a:latin typeface="+mj-lt"/>
                <a:ea typeface="+mj-ea"/>
                <a:cs typeface="+mj-cs"/>
              </a:rPr>
              <a:t>DetectAndRestart</a:t>
            </a:r>
          </a:p>
        </p:txBody>
      </p:sp>
      <p:sp>
        <p:nvSpPr>
          <p:cNvPr id="56" name="Rectangle 5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8" name="Rectangle 5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BFA433A3-42C0-3D86-FD94-3599444CE5F8}"/>
              </a:ext>
            </a:extLst>
          </p:cNvPr>
          <p:cNvSpPr txBox="1"/>
          <p:nvPr/>
        </p:nvSpPr>
        <p:spPr>
          <a:xfrm>
            <a:off x="4597854" y="104902"/>
            <a:ext cx="7500596" cy="2532711"/>
          </a:xfrm>
          <a:prstGeom prst="rect">
            <a:avLst/>
          </a:prstGeom>
          <a:solidFill>
            <a:schemeClr val="bg1"/>
          </a:solidFill>
          <a:ln>
            <a:solidFill>
              <a:schemeClr val="tx1"/>
            </a:solidFill>
          </a:ln>
        </p:spPr>
        <p:txBody>
          <a:bodyPr vert="horz" lIns="91440" tIns="45720" rIns="91440" bIns="45720" rtlCol="0" anchor="ctr">
            <a:noAutofit/>
          </a:bodyPr>
          <a:lstStyle/>
          <a:p>
            <a:pPr marL="285750" indent="-228600" algn="just">
              <a:lnSpc>
                <a:spcPct val="90000"/>
              </a:lnSpc>
              <a:spcAft>
                <a:spcPts val="600"/>
              </a:spcAft>
              <a:buFont typeface="Arial" panose="020B0604020202020204" pitchFamily="34" charset="0"/>
              <a:buChar char="•"/>
            </a:pPr>
            <a:r>
              <a:rPr lang="en-US" dirty="0"/>
              <a:t>Observes</a:t>
            </a:r>
            <a:r>
              <a:rPr lang="en-US" dirty="0">
                <a:effectLst/>
              </a:rPr>
              <a:t> changes in pipeline performance and uses this to detect concept drift.</a:t>
            </a:r>
            <a:endParaRPr lang="en-US" sz="500" dirty="0">
              <a:effectLst/>
            </a:endParaRPr>
          </a:p>
          <a:p>
            <a:pPr marL="285750" indent="-285750">
              <a:buFont typeface="Arial" panose="020B0604020202020204" pitchFamily="34" charset="0"/>
              <a:buChar char="•"/>
            </a:pPr>
            <a:r>
              <a:rPr lang="en-IE" sz="1800" dirty="0">
                <a:effectLst/>
                <a:latin typeface="URWPalladioL"/>
              </a:rPr>
              <a:t>After drift is detected, the AutoML technique is re-run from </a:t>
            </a:r>
            <a:r>
              <a:rPr lang="en-IE" sz="1800" b="1" dirty="0">
                <a:effectLst/>
                <a:latin typeface="URWPalladioL"/>
              </a:rPr>
              <a:t>scratch</a:t>
            </a:r>
            <a:r>
              <a:rPr lang="en-IE" sz="1800" dirty="0">
                <a:effectLst/>
                <a:latin typeface="URWPalladioL"/>
              </a:rPr>
              <a:t>, with a fixed time budget, to find a better pipeline configuration. </a:t>
            </a:r>
            <a:endParaRPr lang="en-IE" dirty="0"/>
          </a:p>
          <a:p>
            <a:pPr marL="285750" indent="-285750">
              <a:buFont typeface="Arial" panose="020B0604020202020204" pitchFamily="34" charset="0"/>
              <a:buChar char="•"/>
            </a:pPr>
            <a:endParaRPr lang="en-IE" sz="500" dirty="0"/>
          </a:p>
          <a:p>
            <a:pPr marL="285750" indent="-285750">
              <a:buFont typeface="Arial" panose="020B0604020202020204" pitchFamily="34" charset="0"/>
              <a:buChar char="•"/>
            </a:pPr>
            <a:r>
              <a:rPr lang="en-IE" sz="1800" dirty="0">
                <a:effectLst/>
                <a:latin typeface="URWPalladioL"/>
              </a:rPr>
              <a:t>This strategy assumes that the initial pipeline configurations are no longer optimal after concept drift and should be </a:t>
            </a:r>
            <a:r>
              <a:rPr lang="en-IE" sz="1800" b="1" dirty="0">
                <a:effectLst/>
                <a:latin typeface="URWPalladioL"/>
              </a:rPr>
              <a:t>re-trained</a:t>
            </a:r>
            <a:r>
              <a:rPr lang="en-IE" sz="1800" dirty="0">
                <a:effectLst/>
                <a:latin typeface="URWPalladioL"/>
              </a:rPr>
              <a:t>. </a:t>
            </a:r>
          </a:p>
          <a:p>
            <a:pPr marL="285750" indent="-285750">
              <a:buFont typeface="Arial" panose="020B0604020202020204" pitchFamily="34" charset="0"/>
              <a:buChar char="•"/>
            </a:pPr>
            <a:endParaRPr lang="en-IE" sz="500" dirty="0">
              <a:effectLst/>
              <a:latin typeface="URWPalladioL"/>
            </a:endParaRPr>
          </a:p>
          <a:p>
            <a:pPr marL="285750" indent="-285750">
              <a:buFont typeface="Arial" panose="020B0604020202020204" pitchFamily="34" charset="0"/>
              <a:buChar char="•"/>
            </a:pPr>
            <a:r>
              <a:rPr lang="en-IE" sz="1800" dirty="0">
                <a:effectLst/>
                <a:latin typeface="URWPalladioL"/>
              </a:rPr>
              <a:t>Re-running the AutoML from scratch is more expensive but could result in significant performance improvements in case of significant drift. </a:t>
            </a:r>
            <a:endParaRPr lang="en-IE" dirty="0"/>
          </a:p>
        </p:txBody>
      </p:sp>
      <p:pic>
        <p:nvPicPr>
          <p:cNvPr id="2" name="Graphic 1">
            <a:extLst>
              <a:ext uri="{FF2B5EF4-FFF2-40B4-BE49-F238E27FC236}">
                <a16:creationId xmlns:a16="http://schemas.microsoft.com/office/drawing/2014/main" id="{880597A7-3B83-67D7-CF1E-2B059D3C2D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5932" y="2819566"/>
            <a:ext cx="11661583" cy="3924881"/>
          </a:xfrm>
          <a:prstGeom prst="rect">
            <a:avLst/>
          </a:prstGeom>
        </p:spPr>
      </p:pic>
      <p:sp>
        <p:nvSpPr>
          <p:cNvPr id="3" name="TextBox 2">
            <a:extLst>
              <a:ext uri="{FF2B5EF4-FFF2-40B4-BE49-F238E27FC236}">
                <a16:creationId xmlns:a16="http://schemas.microsoft.com/office/drawing/2014/main" id="{F904DF9B-F840-76F6-C51B-D68B69C2EFE1}"/>
              </a:ext>
            </a:extLst>
          </p:cNvPr>
          <p:cNvSpPr txBox="1"/>
          <p:nvPr/>
        </p:nvSpPr>
        <p:spPr>
          <a:xfrm>
            <a:off x="0" y="6396335"/>
            <a:ext cx="7738728" cy="461665"/>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Celik</a:t>
            </a:r>
            <a:r>
              <a:rPr lang="en-IE" sz="1200" b="0" i="0" dirty="0">
                <a:solidFill>
                  <a:srgbClr val="222222"/>
                </a:solidFill>
                <a:effectLst/>
                <a:latin typeface="Arial" panose="020B0604020202020204" pitchFamily="34" charset="0"/>
              </a:rPr>
              <a:t>, B., &amp; </a:t>
            </a:r>
            <a:r>
              <a:rPr lang="en-IE" sz="1200" b="0" i="0" dirty="0" err="1">
                <a:solidFill>
                  <a:srgbClr val="222222"/>
                </a:solidFill>
                <a:effectLst/>
                <a:latin typeface="Arial" panose="020B0604020202020204" pitchFamily="34" charset="0"/>
              </a:rPr>
              <a:t>Vanschoren</a:t>
            </a:r>
            <a:r>
              <a:rPr lang="en-IE" sz="1200" b="0" i="0" dirty="0">
                <a:solidFill>
                  <a:srgbClr val="222222"/>
                </a:solidFill>
                <a:effectLst/>
                <a:latin typeface="Arial" panose="020B0604020202020204" pitchFamily="34" charset="0"/>
              </a:rPr>
              <a:t>, J. (2021). Adaptation strategies for automated machine </a:t>
            </a:r>
            <a:br>
              <a:rPr lang="en-IE" sz="1200" b="0" i="0" dirty="0">
                <a:solidFill>
                  <a:srgbClr val="222222"/>
                </a:solidFill>
                <a:effectLst/>
                <a:latin typeface="Arial" panose="020B0604020202020204" pitchFamily="34" charset="0"/>
              </a:rPr>
            </a:br>
            <a:r>
              <a:rPr lang="en-IE" sz="1200" b="0" i="0" dirty="0">
                <a:solidFill>
                  <a:srgbClr val="222222"/>
                </a:solidFill>
                <a:effectLst/>
                <a:latin typeface="Arial" panose="020B0604020202020204" pitchFamily="34" charset="0"/>
              </a:rPr>
              <a:t>learning on evolving data. </a:t>
            </a:r>
            <a:r>
              <a:rPr lang="en-IE" sz="1200" b="0" i="1" dirty="0">
                <a:solidFill>
                  <a:srgbClr val="222222"/>
                </a:solidFill>
                <a:effectLst/>
                <a:latin typeface="Arial" panose="020B0604020202020204" pitchFamily="34" charset="0"/>
              </a:rPr>
              <a:t>IEEE transactions on pattern analysis and machine intelligence</a:t>
            </a:r>
            <a:r>
              <a:rPr lang="en-IE" sz="1200" b="0" i="0" dirty="0">
                <a:solidFill>
                  <a:srgbClr val="222222"/>
                </a:solidFill>
                <a:effectLst/>
                <a:latin typeface="Arial" panose="020B0604020202020204" pitchFamily="34" charset="0"/>
              </a:rPr>
              <a:t>, </a:t>
            </a:r>
            <a:r>
              <a:rPr lang="en-IE" sz="1200" b="0" i="1" dirty="0">
                <a:solidFill>
                  <a:srgbClr val="222222"/>
                </a:solidFill>
                <a:effectLst/>
                <a:latin typeface="Arial" panose="020B0604020202020204" pitchFamily="34" charset="0"/>
              </a:rPr>
              <a:t>43</a:t>
            </a:r>
            <a:r>
              <a:rPr lang="en-IE" sz="1200" b="0" i="0" dirty="0">
                <a:solidFill>
                  <a:srgbClr val="222222"/>
                </a:solidFill>
                <a:effectLst/>
                <a:latin typeface="Arial" panose="020B0604020202020204" pitchFamily="34" charset="0"/>
              </a:rPr>
              <a:t>(9), 3067-3078.</a:t>
            </a:r>
            <a:endParaRPr lang="en-US" sz="1200" dirty="0"/>
          </a:p>
        </p:txBody>
      </p:sp>
    </p:spTree>
    <p:extLst>
      <p:ext uri="{BB962C8B-B14F-4D97-AF65-F5344CB8AC3E}">
        <p14:creationId xmlns:p14="http://schemas.microsoft.com/office/powerpoint/2010/main" val="2805837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5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191A76-D752-57AA-D9C7-D66FBEB7AE21}"/>
              </a:ext>
            </a:extLst>
          </p:cNvPr>
          <p:cNvSpPr txBox="1"/>
          <p:nvPr/>
        </p:nvSpPr>
        <p:spPr>
          <a:xfrm>
            <a:off x="682432" y="599318"/>
            <a:ext cx="3926937"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solidFill>
                <a:latin typeface="+mj-lt"/>
                <a:ea typeface="+mj-ea"/>
                <a:cs typeface="+mj-cs"/>
              </a:rPr>
              <a:t>PeriodicRestart</a:t>
            </a:r>
          </a:p>
        </p:txBody>
      </p:sp>
      <p:sp>
        <p:nvSpPr>
          <p:cNvPr id="56" name="Rectangle 5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8" name="Rectangle 5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BFA433A3-42C0-3D86-FD94-3599444CE5F8}"/>
              </a:ext>
            </a:extLst>
          </p:cNvPr>
          <p:cNvSpPr txBox="1"/>
          <p:nvPr/>
        </p:nvSpPr>
        <p:spPr>
          <a:xfrm>
            <a:off x="4597854" y="104902"/>
            <a:ext cx="7500596" cy="2532711"/>
          </a:xfrm>
          <a:prstGeom prst="rect">
            <a:avLst/>
          </a:prstGeom>
          <a:solidFill>
            <a:schemeClr val="bg1"/>
          </a:solidFill>
          <a:ln>
            <a:solidFill>
              <a:schemeClr val="tx1"/>
            </a:solidFill>
          </a:ln>
        </p:spPr>
        <p:txBody>
          <a:bodyPr vert="horz" lIns="91440" tIns="45720" rIns="91440" bIns="45720" rtlCol="0" anchor="ctr">
            <a:noAutofit/>
          </a:bodyPr>
          <a:lstStyle/>
          <a:p>
            <a:pPr marL="285750" indent="-285750">
              <a:buFont typeface="Arial" panose="020B0604020202020204" pitchFamily="34" charset="0"/>
              <a:buChar char="•"/>
            </a:pPr>
            <a:r>
              <a:rPr lang="en-IE" sz="1800" dirty="0">
                <a:effectLst/>
                <a:latin typeface="URWPalladioL"/>
              </a:rPr>
              <a:t>Instead of using a drift detector, AutoML is restarted with each new batch, or some other regular interval. </a:t>
            </a:r>
          </a:p>
          <a:p>
            <a:pPr marL="285750" indent="-285750">
              <a:buFont typeface="Arial" panose="020B0604020202020204" pitchFamily="34" charset="0"/>
              <a:buChar char="•"/>
            </a:pPr>
            <a:endParaRPr lang="en-IE" sz="1800" dirty="0">
              <a:effectLst/>
              <a:latin typeface="URWPalladioL"/>
            </a:endParaRPr>
          </a:p>
          <a:p>
            <a:pPr marL="285750" indent="-285750">
              <a:buFont typeface="Arial" panose="020B0604020202020204" pitchFamily="34" charset="0"/>
              <a:buChar char="•"/>
            </a:pPr>
            <a:r>
              <a:rPr lang="en-IE" sz="1800" dirty="0">
                <a:effectLst/>
                <a:latin typeface="URWPalladioL"/>
              </a:rPr>
              <a:t>This strategy tests whether a drift detector is useful, and whether it is worth to retrain at certain intervals in spite of the significant computational cost. </a:t>
            </a:r>
            <a:endParaRPr lang="en-IE" dirty="0"/>
          </a:p>
        </p:txBody>
      </p:sp>
      <p:pic>
        <p:nvPicPr>
          <p:cNvPr id="3" name="Graphic 2">
            <a:extLst>
              <a:ext uri="{FF2B5EF4-FFF2-40B4-BE49-F238E27FC236}">
                <a16:creationId xmlns:a16="http://schemas.microsoft.com/office/drawing/2014/main" id="{7187A931-1D4D-65D9-1701-10B642432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5424" y="2753450"/>
            <a:ext cx="10524012" cy="4171883"/>
          </a:xfrm>
          <a:prstGeom prst="rect">
            <a:avLst/>
          </a:prstGeom>
        </p:spPr>
      </p:pic>
      <p:sp>
        <p:nvSpPr>
          <p:cNvPr id="2" name="TextBox 1">
            <a:extLst>
              <a:ext uri="{FF2B5EF4-FFF2-40B4-BE49-F238E27FC236}">
                <a16:creationId xmlns:a16="http://schemas.microsoft.com/office/drawing/2014/main" id="{56A80EDA-0E5A-19B4-A218-2314E655276B}"/>
              </a:ext>
            </a:extLst>
          </p:cNvPr>
          <p:cNvSpPr txBox="1"/>
          <p:nvPr/>
        </p:nvSpPr>
        <p:spPr>
          <a:xfrm>
            <a:off x="0" y="6211669"/>
            <a:ext cx="5257800" cy="646331"/>
          </a:xfrm>
          <a:prstGeom prst="rect">
            <a:avLst/>
          </a:prstGeom>
          <a:noFill/>
        </p:spPr>
        <p:txBody>
          <a:bodyPr wrap="square">
            <a:spAutoFit/>
          </a:bodyPr>
          <a:lstStyle/>
          <a:p>
            <a:r>
              <a:rPr lang="en-IE" sz="1200" b="0" i="0" dirty="0" err="1">
                <a:solidFill>
                  <a:srgbClr val="222222"/>
                </a:solidFill>
                <a:effectLst/>
                <a:latin typeface="Arial" panose="020B0604020202020204" pitchFamily="34" charset="0"/>
              </a:rPr>
              <a:t>Celik</a:t>
            </a:r>
            <a:r>
              <a:rPr lang="en-IE" sz="1200" b="0" i="0" dirty="0">
                <a:solidFill>
                  <a:srgbClr val="222222"/>
                </a:solidFill>
                <a:effectLst/>
                <a:latin typeface="Arial" panose="020B0604020202020204" pitchFamily="34" charset="0"/>
              </a:rPr>
              <a:t>, B., &amp; </a:t>
            </a:r>
            <a:r>
              <a:rPr lang="en-IE" sz="1200" b="0" i="0" dirty="0" err="1">
                <a:solidFill>
                  <a:srgbClr val="222222"/>
                </a:solidFill>
                <a:effectLst/>
                <a:latin typeface="Arial" panose="020B0604020202020204" pitchFamily="34" charset="0"/>
              </a:rPr>
              <a:t>Vanschoren</a:t>
            </a:r>
            <a:r>
              <a:rPr lang="en-IE" sz="1200" b="0" i="0" dirty="0">
                <a:solidFill>
                  <a:srgbClr val="222222"/>
                </a:solidFill>
                <a:effectLst/>
                <a:latin typeface="Arial" panose="020B0604020202020204" pitchFamily="34" charset="0"/>
              </a:rPr>
              <a:t>, J. (2021). Adaptation strategies for automated </a:t>
            </a:r>
            <a:br>
              <a:rPr lang="en-IE" sz="1200" b="0" i="0" dirty="0">
                <a:solidFill>
                  <a:srgbClr val="222222"/>
                </a:solidFill>
                <a:effectLst/>
                <a:latin typeface="Arial" panose="020B0604020202020204" pitchFamily="34" charset="0"/>
              </a:rPr>
            </a:br>
            <a:r>
              <a:rPr lang="en-IE" sz="1200" b="0" i="0" dirty="0">
                <a:solidFill>
                  <a:srgbClr val="222222"/>
                </a:solidFill>
                <a:effectLst/>
                <a:latin typeface="Arial" panose="020B0604020202020204" pitchFamily="34" charset="0"/>
              </a:rPr>
              <a:t>machine learning on evolving data. </a:t>
            </a:r>
            <a:r>
              <a:rPr lang="en-IE" sz="1200" b="0" i="1" dirty="0">
                <a:solidFill>
                  <a:srgbClr val="222222"/>
                </a:solidFill>
                <a:effectLst/>
                <a:latin typeface="Arial" panose="020B0604020202020204" pitchFamily="34" charset="0"/>
              </a:rPr>
              <a:t>IEEE transactions on pattern analysis and machine intelligence</a:t>
            </a:r>
            <a:r>
              <a:rPr lang="en-IE" sz="1200" b="0" i="0" dirty="0">
                <a:solidFill>
                  <a:srgbClr val="222222"/>
                </a:solidFill>
                <a:effectLst/>
                <a:latin typeface="Arial" panose="020B0604020202020204" pitchFamily="34" charset="0"/>
              </a:rPr>
              <a:t>, </a:t>
            </a:r>
            <a:r>
              <a:rPr lang="en-IE" sz="1200" b="0" i="1" dirty="0">
                <a:solidFill>
                  <a:srgbClr val="222222"/>
                </a:solidFill>
                <a:effectLst/>
                <a:latin typeface="Arial" panose="020B0604020202020204" pitchFamily="34" charset="0"/>
              </a:rPr>
              <a:t>43</a:t>
            </a:r>
            <a:r>
              <a:rPr lang="en-IE" sz="1200" b="0" i="0" dirty="0">
                <a:solidFill>
                  <a:srgbClr val="222222"/>
                </a:solidFill>
                <a:effectLst/>
                <a:latin typeface="Arial" panose="020B0604020202020204" pitchFamily="34" charset="0"/>
              </a:rPr>
              <a:t>(9), 3067-3078.</a:t>
            </a:r>
            <a:endParaRPr lang="en-US" sz="1200" dirty="0"/>
          </a:p>
        </p:txBody>
      </p:sp>
    </p:spTree>
    <p:extLst>
      <p:ext uri="{BB962C8B-B14F-4D97-AF65-F5344CB8AC3E}">
        <p14:creationId xmlns:p14="http://schemas.microsoft.com/office/powerpoint/2010/main" val="1311766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590719" y="2330505"/>
            <a:ext cx="4559425" cy="3979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10</a:t>
            </a:r>
          </a:p>
          <a:p>
            <a:pPr>
              <a:spcAft>
                <a:spcPts val="600"/>
              </a:spcAft>
            </a:pPr>
            <a:endParaRPr lang="en-US" sz="2200" dirty="0"/>
          </a:p>
          <a:p>
            <a:pPr lvl="0">
              <a:spcBef>
                <a:spcPts val="500"/>
              </a:spcBef>
              <a:spcAft>
                <a:spcPts val="600"/>
              </a:spcAft>
            </a:pPr>
            <a:r>
              <a:rPr lang="en-IE" sz="2200" dirty="0"/>
              <a:t>Choose the Drift Detection algorithm and its parameters.</a:t>
            </a:r>
          </a:p>
          <a:p>
            <a:pPr>
              <a:spcAft>
                <a:spcPts val="600"/>
              </a:spcAft>
            </a:pPr>
            <a:endParaRPr lang="en-US" sz="2000" dirty="0">
              <a:latin typeface="+mn-lt"/>
              <a:ea typeface="+mn-ea"/>
              <a:cs typeface="+mn-cs"/>
            </a:endParaRPr>
          </a:p>
          <a:p>
            <a:pPr>
              <a:spcAft>
                <a:spcPts val="600"/>
              </a:spcAft>
            </a:pPr>
            <a:r>
              <a:rPr lang="en-US" sz="2200" b="1" dirty="0"/>
              <a:t>Example </a:t>
            </a:r>
            <a:br>
              <a:rPr lang="en-US" sz="2200" dirty="0"/>
            </a:br>
            <a:r>
              <a:rPr lang="en-US" sz="2200" dirty="0"/>
              <a:t>examples/models/</a:t>
            </a:r>
            <a:r>
              <a:rPr lang="en-US" sz="2200" dirty="0" err="1"/>
              <a:t>auto_ml</a:t>
            </a:r>
            <a:r>
              <a:rPr lang="en-US" sz="2200" dirty="0"/>
              <a:t>/</a:t>
            </a:r>
            <a:r>
              <a:rPr lang="en-US" sz="2200" dirty="0" err="1"/>
              <a:t>sail_auto_pipeline_classification.ipynb</a:t>
            </a:r>
            <a:endParaRPr lang="en-US" sz="2200" dirty="0"/>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2A6CFF-A49D-30E8-7507-9BBF0356D064}"/>
              </a:ext>
            </a:extLst>
          </p:cNvPr>
          <p:cNvPicPr>
            <a:picLocks noChangeAspect="1"/>
          </p:cNvPicPr>
          <p:nvPr/>
        </p:nvPicPr>
        <p:blipFill rotWithShape="1">
          <a:blip r:embed="rId2"/>
          <a:srcRect l="9561"/>
          <a:stretch/>
        </p:blipFill>
        <p:spPr>
          <a:xfrm>
            <a:off x="5057287" y="3203552"/>
            <a:ext cx="7029285" cy="3080810"/>
          </a:xfrm>
          <a:prstGeom prst="rect">
            <a:avLst/>
          </a:prstGeom>
        </p:spPr>
      </p:pic>
      <p:pic>
        <p:nvPicPr>
          <p:cNvPr id="4" name="Picture 3">
            <a:extLst>
              <a:ext uri="{FF2B5EF4-FFF2-40B4-BE49-F238E27FC236}">
                <a16:creationId xmlns:a16="http://schemas.microsoft.com/office/drawing/2014/main" id="{E6AA4587-024C-A35E-2E39-9CE680AE3036}"/>
              </a:ext>
            </a:extLst>
          </p:cNvPr>
          <p:cNvPicPr>
            <a:picLocks noChangeAspect="1"/>
          </p:cNvPicPr>
          <p:nvPr/>
        </p:nvPicPr>
        <p:blipFill>
          <a:blip r:embed="rId3"/>
          <a:stretch>
            <a:fillRect/>
          </a:stretch>
        </p:blipFill>
        <p:spPr>
          <a:xfrm>
            <a:off x="5807906" y="934074"/>
            <a:ext cx="4485473" cy="3238793"/>
          </a:xfrm>
          <a:prstGeom prst="rect">
            <a:avLst/>
          </a:prstGeom>
          <a:ln>
            <a:solidFill>
              <a:schemeClr val="tx1"/>
            </a:solidFill>
          </a:ln>
        </p:spPr>
      </p:pic>
      <p:sp>
        <p:nvSpPr>
          <p:cNvPr id="5" name="Rectangle 4">
            <a:extLst>
              <a:ext uri="{FF2B5EF4-FFF2-40B4-BE49-F238E27FC236}">
                <a16:creationId xmlns:a16="http://schemas.microsoft.com/office/drawing/2014/main" id="{C679C6AA-E0E4-F81A-7925-0003AAC23084}"/>
              </a:ext>
            </a:extLst>
          </p:cNvPr>
          <p:cNvSpPr/>
          <p:nvPr/>
        </p:nvSpPr>
        <p:spPr>
          <a:xfrm>
            <a:off x="5057286" y="5353667"/>
            <a:ext cx="6886302" cy="28201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89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590719" y="2330505"/>
            <a:ext cx="4559425" cy="3979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11</a:t>
            </a:r>
          </a:p>
          <a:p>
            <a:pPr>
              <a:spcAft>
                <a:spcPts val="600"/>
              </a:spcAft>
            </a:pPr>
            <a:endParaRPr lang="en-US" sz="2200" dirty="0"/>
          </a:p>
          <a:p>
            <a:pPr lvl="0">
              <a:spcBef>
                <a:spcPts val="500"/>
              </a:spcBef>
              <a:spcAft>
                <a:spcPts val="600"/>
              </a:spcAft>
            </a:pPr>
            <a:r>
              <a:rPr lang="en-IE" sz="2200" dirty="0"/>
              <a:t>Train SAIL Auto Pipeline on the dataset.</a:t>
            </a:r>
          </a:p>
          <a:p>
            <a:pPr>
              <a:spcAft>
                <a:spcPts val="600"/>
              </a:spcAft>
            </a:pPr>
            <a:endParaRPr lang="en-US" sz="2000" dirty="0">
              <a:latin typeface="+mn-lt"/>
              <a:ea typeface="+mn-ea"/>
              <a:cs typeface="+mn-cs"/>
            </a:endParaRPr>
          </a:p>
          <a:p>
            <a:pPr>
              <a:spcAft>
                <a:spcPts val="600"/>
              </a:spcAft>
            </a:pPr>
            <a:r>
              <a:rPr lang="en-US" sz="2200" b="1" dirty="0"/>
              <a:t>Example </a:t>
            </a:r>
            <a:br>
              <a:rPr lang="en-US" sz="2200" dirty="0"/>
            </a:br>
            <a:r>
              <a:rPr lang="en-US" sz="2200" dirty="0"/>
              <a:t>examples/models/</a:t>
            </a:r>
            <a:r>
              <a:rPr lang="en-US" sz="2200" dirty="0" err="1"/>
              <a:t>auto_ml</a:t>
            </a:r>
            <a:r>
              <a:rPr lang="en-US" sz="2200" dirty="0"/>
              <a:t>/</a:t>
            </a:r>
            <a:r>
              <a:rPr lang="en-US" sz="2200" dirty="0" err="1"/>
              <a:t>sail_auto_pipeline_classification.ipynb</a:t>
            </a:r>
            <a:endParaRPr lang="en-US" sz="2200" dirty="0"/>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E794A7-1342-382F-B5A7-B196EB3D8FB1}"/>
              </a:ext>
            </a:extLst>
          </p:cNvPr>
          <p:cNvPicPr>
            <a:picLocks noChangeAspect="1"/>
          </p:cNvPicPr>
          <p:nvPr/>
        </p:nvPicPr>
        <p:blipFill>
          <a:blip r:embed="rId2"/>
          <a:stretch>
            <a:fillRect/>
          </a:stretch>
        </p:blipFill>
        <p:spPr>
          <a:xfrm>
            <a:off x="5099223" y="1339857"/>
            <a:ext cx="6961701" cy="4377279"/>
          </a:xfrm>
          <a:prstGeom prst="rect">
            <a:avLst/>
          </a:prstGeom>
        </p:spPr>
      </p:pic>
    </p:spTree>
    <p:extLst>
      <p:ext uri="{BB962C8B-B14F-4D97-AF65-F5344CB8AC3E}">
        <p14:creationId xmlns:p14="http://schemas.microsoft.com/office/powerpoint/2010/main" val="2071626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36632-EC26-7C63-EF58-7789D556F511}"/>
              </a:ext>
            </a:extLst>
          </p:cNvPr>
          <p:cNvSpPr txBox="1">
            <a:spLocks/>
          </p:cNvSpPr>
          <p:nvPr/>
        </p:nvSpPr>
        <p:spPr>
          <a:xfrm>
            <a:off x="201670" y="2317362"/>
            <a:ext cx="4559425" cy="3979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Step 12</a:t>
            </a:r>
          </a:p>
          <a:p>
            <a:pPr lvl="0">
              <a:spcBef>
                <a:spcPts val="500"/>
              </a:spcBef>
              <a:spcAft>
                <a:spcPts val="600"/>
              </a:spcAft>
            </a:pPr>
            <a:endParaRPr lang="en-US" sz="2200" dirty="0"/>
          </a:p>
          <a:p>
            <a:pPr lvl="0">
              <a:spcBef>
                <a:spcPts val="500"/>
              </a:spcBef>
              <a:spcAft>
                <a:spcPts val="600"/>
              </a:spcAft>
            </a:pPr>
            <a:r>
              <a:rPr lang="en-IE" sz="2200" dirty="0"/>
              <a:t>Present Pipeline output and Drift Detection report via Tensorboard.</a:t>
            </a:r>
          </a:p>
          <a:p>
            <a:pPr>
              <a:spcAft>
                <a:spcPts val="600"/>
              </a:spcAft>
            </a:pPr>
            <a:endParaRPr lang="en-US" sz="2000" dirty="0">
              <a:latin typeface="+mn-lt"/>
              <a:ea typeface="+mn-ea"/>
              <a:cs typeface="+mn-cs"/>
            </a:endParaRPr>
          </a:p>
          <a:p>
            <a:pPr>
              <a:spcAft>
                <a:spcPts val="600"/>
              </a:spcAft>
            </a:pPr>
            <a:r>
              <a:rPr lang="en-US" sz="2200" b="1" dirty="0"/>
              <a:t>Example </a:t>
            </a:r>
            <a:br>
              <a:rPr lang="en-US" sz="2200" dirty="0"/>
            </a:br>
            <a:r>
              <a:rPr lang="en-US" sz="2200" dirty="0"/>
              <a:t>examples/models/</a:t>
            </a:r>
            <a:r>
              <a:rPr lang="en-US" sz="2200" dirty="0" err="1"/>
              <a:t>auto_ml</a:t>
            </a:r>
            <a:r>
              <a:rPr lang="en-US" sz="2200" dirty="0"/>
              <a:t>/</a:t>
            </a:r>
            <a:r>
              <a:rPr lang="en-US" sz="2200" dirty="0" err="1"/>
              <a:t>sail_auto_pipeline_classification.ipynb</a:t>
            </a:r>
            <a:endParaRPr lang="en-US" sz="2200" dirty="0"/>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7CCFC3-4DB2-8835-4FCD-49B1F8DAEBB5}"/>
              </a:ext>
            </a:extLst>
          </p:cNvPr>
          <p:cNvPicPr>
            <a:picLocks noChangeAspect="1"/>
          </p:cNvPicPr>
          <p:nvPr/>
        </p:nvPicPr>
        <p:blipFill>
          <a:blip r:embed="rId2"/>
          <a:stretch>
            <a:fillRect/>
          </a:stretch>
        </p:blipFill>
        <p:spPr>
          <a:xfrm>
            <a:off x="4623275" y="1221390"/>
            <a:ext cx="7430632" cy="4995660"/>
          </a:xfrm>
          <a:prstGeom prst="rect">
            <a:avLst/>
          </a:prstGeom>
        </p:spPr>
      </p:pic>
      <p:sp>
        <p:nvSpPr>
          <p:cNvPr id="5" name="Rectangle 4">
            <a:extLst>
              <a:ext uri="{FF2B5EF4-FFF2-40B4-BE49-F238E27FC236}">
                <a16:creationId xmlns:a16="http://schemas.microsoft.com/office/drawing/2014/main" id="{5E5D8553-48AA-2F78-98D1-5AF01A1A7324}"/>
              </a:ext>
            </a:extLst>
          </p:cNvPr>
          <p:cNvSpPr/>
          <p:nvPr/>
        </p:nvSpPr>
        <p:spPr>
          <a:xfrm>
            <a:off x="5611251" y="5127477"/>
            <a:ext cx="5973510" cy="28201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780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A60F5F-049F-9B90-0EE2-452955ACED55}"/>
              </a:ext>
            </a:extLst>
          </p:cNvPr>
          <p:cNvSpPr txBox="1"/>
          <p:nvPr/>
        </p:nvSpPr>
        <p:spPr>
          <a:xfrm>
            <a:off x="674893" y="688293"/>
            <a:ext cx="4692163" cy="1631216"/>
          </a:xfrm>
          <a:prstGeom prst="rect">
            <a:avLst/>
          </a:prstGeom>
          <a:noFill/>
        </p:spPr>
        <p:txBody>
          <a:bodyPr wrap="square">
            <a:spAutoFit/>
          </a:bodyPr>
          <a:lstStyle/>
          <a:p>
            <a:r>
              <a:rPr lang="en-IE" sz="2000" dirty="0">
                <a:latin typeface="Calibri" panose="020F0502020204030204" pitchFamily="34" charset="0"/>
              </a:rPr>
              <a:t>Contribute to SAIL</a:t>
            </a:r>
            <a:br>
              <a:rPr lang="en-IE" sz="2000" dirty="0">
                <a:effectLst/>
                <a:latin typeface="Calibri" panose="020F0502020204030204" pitchFamily="34" charset="0"/>
                <a:ea typeface="Calibri" panose="020F0502020204030204" pitchFamily="34" charset="0"/>
              </a:rPr>
            </a:br>
            <a:br>
              <a:rPr lang="en-IE" sz="2000" dirty="0">
                <a:effectLst/>
                <a:latin typeface="Calibri" panose="020F0502020204030204" pitchFamily="34" charset="0"/>
                <a:ea typeface="Calibri" panose="020F0502020204030204" pitchFamily="34" charset="0"/>
              </a:rPr>
            </a:br>
            <a:r>
              <a:rPr lang="en-IE" sz="2000" dirty="0">
                <a:effectLst/>
                <a:latin typeface="Calibri" panose="020F0502020204030204" pitchFamily="34" charset="0"/>
                <a:ea typeface="Calibri" panose="020F0502020204030204" pitchFamily="34" charset="0"/>
                <a:hlinkClick r:id="rId2"/>
              </a:rPr>
              <a:t>https://github.com/IBM/sail/wiki/How-to-contribute-to-SAIL</a:t>
            </a:r>
            <a:br>
              <a:rPr lang="en-IE" sz="2000" dirty="0">
                <a:effectLst/>
                <a:latin typeface="Calibri" panose="020F0502020204030204" pitchFamily="34" charset="0"/>
                <a:ea typeface="Calibri" panose="020F0502020204030204" pitchFamily="34" charset="0"/>
              </a:rPr>
            </a:br>
            <a:endParaRPr lang="en-US" sz="2000" dirty="0"/>
          </a:p>
        </p:txBody>
      </p:sp>
    </p:spTree>
    <p:extLst>
      <p:ext uri="{BB962C8B-B14F-4D97-AF65-F5344CB8AC3E}">
        <p14:creationId xmlns:p14="http://schemas.microsoft.com/office/powerpoint/2010/main" val="392680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4D0DBB2-E405-4622-AC75-CA4947CE8549}"/>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600" kern="1200" dirty="0">
                <a:solidFill>
                  <a:schemeClr val="tx1"/>
                </a:solidFill>
                <a:latin typeface="+mj-lt"/>
                <a:ea typeface="+mj-ea"/>
                <a:cs typeface="+mj-cs"/>
              </a:rPr>
              <a:t>Incremental learning: Simple demonstration</a:t>
            </a:r>
          </a:p>
        </p:txBody>
      </p:sp>
      <p:sp>
        <p:nvSpPr>
          <p:cNvPr id="13" name="TextBox 12">
            <a:extLst>
              <a:ext uri="{FF2B5EF4-FFF2-40B4-BE49-F238E27FC236}">
                <a16:creationId xmlns:a16="http://schemas.microsoft.com/office/drawing/2014/main" id="{06501B2A-ECB3-46E7-B446-67636E0C0CCC}"/>
              </a:ext>
            </a:extLst>
          </p:cNvPr>
          <p:cNvSpPr txBox="1"/>
          <p:nvPr/>
        </p:nvSpPr>
        <p:spPr>
          <a:xfrm>
            <a:off x="6255075" y="3706001"/>
            <a:ext cx="589194" cy="373051"/>
          </a:xfrm>
          <a:prstGeom prst="rect">
            <a:avLst/>
          </a:prstGeom>
          <a:noFill/>
        </p:spPr>
        <p:txBody>
          <a:bodyPr wrap="square" rtlCol="0">
            <a:spAutoFit/>
          </a:bodyPr>
          <a:lstStyle/>
          <a:p>
            <a:pPr defTabSz="521208">
              <a:spcAft>
                <a:spcPts val="600"/>
              </a:spcAft>
            </a:pPr>
            <a:r>
              <a:rPr lang="en-GB" sz="1824" b="1" kern="1200">
                <a:solidFill>
                  <a:schemeClr val="bg1"/>
                </a:solidFill>
                <a:latin typeface="Roboto" panose="02000000000000000000" pitchFamily="2" charset="0"/>
                <a:ea typeface="Roboto" panose="02000000000000000000" pitchFamily="2" charset="0"/>
                <a:cs typeface="+mn-cs"/>
              </a:rPr>
              <a:t>01</a:t>
            </a:r>
            <a:endParaRPr lang="en-GB" sz="3200" b="1">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4773308-BAF6-476D-95C9-D8423653007E}"/>
              </a:ext>
            </a:extLst>
          </p:cNvPr>
          <p:cNvSpPr txBox="1"/>
          <p:nvPr/>
        </p:nvSpPr>
        <p:spPr>
          <a:xfrm>
            <a:off x="8340501" y="2633472"/>
            <a:ext cx="629206" cy="355482"/>
          </a:xfrm>
          <a:prstGeom prst="rect">
            <a:avLst/>
          </a:prstGeom>
          <a:noFill/>
        </p:spPr>
        <p:txBody>
          <a:bodyPr wrap="square" rtlCol="0">
            <a:spAutoFit/>
          </a:bodyPr>
          <a:lstStyle/>
          <a:p>
            <a:pPr algn="ctr" defTabSz="521208">
              <a:spcAft>
                <a:spcPts val="600"/>
              </a:spcAft>
            </a:pPr>
            <a:r>
              <a:rPr lang="en-GB" sz="1710" b="1" kern="1200">
                <a:solidFill>
                  <a:schemeClr val="bg1"/>
                </a:solidFill>
                <a:latin typeface="Roboto" panose="02000000000000000000" pitchFamily="2" charset="0"/>
                <a:ea typeface="Roboto" panose="02000000000000000000" pitchFamily="2" charset="0"/>
                <a:cs typeface="+mn-cs"/>
              </a:rPr>
              <a:t>0</a:t>
            </a:r>
            <a:endParaRPr lang="en-GB" sz="3000" b="1">
              <a:solidFill>
                <a:schemeClr val="bg1"/>
              </a:solidFill>
              <a:latin typeface="Roboto" panose="02000000000000000000" pitchFamily="2" charset="0"/>
              <a:ea typeface="Roboto" panose="02000000000000000000" pitchFamily="2" charset="0"/>
            </a:endParaRPr>
          </a:p>
        </p:txBody>
      </p:sp>
      <p:pic>
        <p:nvPicPr>
          <p:cNvPr id="2" name="automl.mp4" descr="automl.mp4">
            <a:hlinkClick r:id="" action="ppaction://media"/>
            <a:extLst>
              <a:ext uri="{FF2B5EF4-FFF2-40B4-BE49-F238E27FC236}">
                <a16:creationId xmlns:a16="http://schemas.microsoft.com/office/drawing/2014/main" id="{46D9BB68-9F05-7379-3839-88B41D2898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62753" y="2084546"/>
            <a:ext cx="4731758" cy="3154505"/>
          </a:xfrm>
          <a:prstGeom prst="rect">
            <a:avLst/>
          </a:prstGeom>
        </p:spPr>
      </p:pic>
      <p:sp>
        <p:nvSpPr>
          <p:cNvPr id="11" name="Rectangle 10">
            <a:extLst>
              <a:ext uri="{FF2B5EF4-FFF2-40B4-BE49-F238E27FC236}">
                <a16:creationId xmlns:a16="http://schemas.microsoft.com/office/drawing/2014/main" id="{8B53C028-27D7-A4A2-A2A7-4CD120847EDC}"/>
              </a:ext>
            </a:extLst>
          </p:cNvPr>
          <p:cNvSpPr/>
          <p:nvPr/>
        </p:nvSpPr>
        <p:spPr>
          <a:xfrm>
            <a:off x="1145346" y="2127135"/>
            <a:ext cx="3700713" cy="3570208"/>
          </a:xfrm>
          <a:prstGeom prst="rect">
            <a:avLst/>
          </a:prstGeom>
        </p:spPr>
        <p:txBody>
          <a:bodyPr wrap="square">
            <a:spAutoFit/>
          </a:bodyPr>
          <a:lstStyle/>
          <a:p>
            <a:pPr marL="162878" indent="-162878" defTabSz="521208">
              <a:spcAft>
                <a:spcPts val="570"/>
              </a:spcAft>
              <a:buFont typeface="Arial" panose="020B0604020202020204" pitchFamily="34" charset="0"/>
              <a:buChar char="•"/>
            </a:pPr>
            <a:r>
              <a:rPr lang="en-IE" sz="1400" kern="1200" dirty="0">
                <a:solidFill>
                  <a:schemeClr val="tx1"/>
                </a:solidFill>
                <a:latin typeface="+mn-lt"/>
                <a:ea typeface="+mn-ea"/>
                <a:cs typeface="+mn-cs"/>
              </a:rPr>
              <a:t>Consider the benchmark Agrawal dataset for concept drift in structured data.</a:t>
            </a:r>
          </a:p>
          <a:p>
            <a:pPr marL="162878" indent="-162878" defTabSz="521208">
              <a:spcAft>
                <a:spcPts val="570"/>
              </a:spcAft>
              <a:buFont typeface="Arial" panose="020B0604020202020204" pitchFamily="34" charset="0"/>
              <a:buChar char="•"/>
            </a:pPr>
            <a:r>
              <a:rPr lang="en-IE" sz="1400" kern="1200" dirty="0">
                <a:solidFill>
                  <a:schemeClr val="tx1"/>
                </a:solidFill>
                <a:latin typeface="+mn-lt"/>
                <a:ea typeface="+mn-ea"/>
                <a:cs typeface="+mn-cs"/>
              </a:rPr>
              <a:t>Simulates loan approval classification problem.</a:t>
            </a:r>
          </a:p>
          <a:p>
            <a:pPr marL="162878" indent="-162878" defTabSz="521208">
              <a:spcAft>
                <a:spcPts val="570"/>
              </a:spcAft>
              <a:buFont typeface="Arial" panose="020B0604020202020204" pitchFamily="34" charset="0"/>
              <a:buChar char="•"/>
            </a:pPr>
            <a:r>
              <a:rPr lang="en-IE" sz="1400" kern="1200" dirty="0">
                <a:solidFill>
                  <a:schemeClr val="tx1"/>
                </a:solidFill>
                <a:latin typeface="+mn-lt"/>
                <a:ea typeface="+mn-ea"/>
                <a:cs typeface="+mn-cs"/>
              </a:rPr>
              <a:t>AutoML algorithm considers two models: batch Random Forest Classifier (RFC) and incremental Adaptive Random Forest Classifier (ARFC)</a:t>
            </a:r>
          </a:p>
          <a:p>
            <a:pPr marL="162878" indent="-162878" defTabSz="521208">
              <a:spcAft>
                <a:spcPts val="570"/>
              </a:spcAft>
              <a:buFont typeface="Arial" panose="020B0604020202020204" pitchFamily="34" charset="0"/>
              <a:buChar char="•"/>
            </a:pPr>
            <a:r>
              <a:rPr lang="en-IE" sz="1400" kern="1200" dirty="0">
                <a:solidFill>
                  <a:schemeClr val="tx1"/>
                </a:solidFill>
                <a:latin typeface="+mn-lt"/>
                <a:ea typeface="+mn-ea"/>
                <a:cs typeface="+mn-cs"/>
              </a:rPr>
              <a:t>Abrupt drift in the data around 1500</a:t>
            </a:r>
          </a:p>
          <a:p>
            <a:pPr marL="162878" indent="-162878" defTabSz="521208">
              <a:spcAft>
                <a:spcPts val="570"/>
              </a:spcAft>
              <a:buFont typeface="Arial" panose="020B0604020202020204" pitchFamily="34" charset="0"/>
              <a:buChar char="•"/>
            </a:pPr>
            <a:r>
              <a:rPr lang="en-IE" sz="1400" kern="1200" dirty="0">
                <a:solidFill>
                  <a:schemeClr val="tx1"/>
                </a:solidFill>
                <a:latin typeface="+mn-lt"/>
                <a:ea typeface="+mn-ea"/>
                <a:cs typeface="+mn-cs"/>
              </a:rPr>
              <a:t>AutoML algorithm detects the best algorithm based on prequential testing (best model at the last sample with observed ground truth)</a:t>
            </a:r>
          </a:p>
          <a:p>
            <a:pPr marL="162878" indent="-162878" defTabSz="521208">
              <a:spcAft>
                <a:spcPts val="570"/>
              </a:spcAft>
              <a:buFont typeface="Arial" panose="020B0604020202020204" pitchFamily="34" charset="0"/>
              <a:buChar char="•"/>
            </a:pPr>
            <a:endParaRPr lang="en-IE" sz="1400" kern="1200" dirty="0">
              <a:solidFill>
                <a:schemeClr val="tx1"/>
              </a:solidFill>
              <a:latin typeface="+mn-lt"/>
              <a:ea typeface="+mn-ea"/>
              <a:cs typeface="+mn-cs"/>
            </a:endParaRPr>
          </a:p>
          <a:p>
            <a:pPr marL="285750" indent="-285750">
              <a:spcAft>
                <a:spcPts val="1000"/>
              </a:spcAft>
              <a:buFont typeface="Arial" panose="020B0604020202020204" pitchFamily="34" charset="0"/>
              <a:buChar char="•"/>
            </a:pPr>
            <a:endParaRPr lang="en-IE" sz="1400" dirty="0"/>
          </a:p>
        </p:txBody>
      </p:sp>
      <p:sp>
        <p:nvSpPr>
          <p:cNvPr id="12" name="Footer Placeholder 3">
            <a:extLst>
              <a:ext uri="{FF2B5EF4-FFF2-40B4-BE49-F238E27FC236}">
                <a16:creationId xmlns:a16="http://schemas.microsoft.com/office/drawing/2014/main" id="{3E834262-B7C8-D5F5-5DAE-B7915C801D2F}"/>
              </a:ext>
            </a:extLst>
          </p:cNvPr>
          <p:cNvSpPr>
            <a:spLocks noGrp="1"/>
          </p:cNvSpPr>
          <p:nvPr>
            <p:ph type="ftr" sz="quarter" idx="11"/>
          </p:nvPr>
        </p:nvSpPr>
        <p:spPr>
          <a:xfrm>
            <a:off x="7016821" y="5932515"/>
            <a:ext cx="4908479" cy="507909"/>
          </a:xfrm>
        </p:spPr>
        <p:txBody>
          <a:bodyPr/>
          <a:lstStyle/>
          <a:p>
            <a:pPr defTabSz="521208">
              <a:spcAft>
                <a:spcPts val="600"/>
              </a:spcAft>
            </a:pPr>
            <a:r>
              <a:rPr lang="en-IE" sz="1000" kern="1200" dirty="0">
                <a:solidFill>
                  <a:schemeClr val="tx1">
                    <a:tint val="75000"/>
                  </a:schemeClr>
                </a:solidFill>
                <a:latin typeface="+mn-lt"/>
                <a:ea typeface="+mn-ea"/>
                <a:cs typeface="+mn-cs"/>
              </a:rPr>
              <a:t>Agrawal, Rakesh, Tomasz </a:t>
            </a:r>
            <a:r>
              <a:rPr lang="en-IE" sz="1000" kern="1200" dirty="0" err="1">
                <a:solidFill>
                  <a:schemeClr val="tx1">
                    <a:tint val="75000"/>
                  </a:schemeClr>
                </a:solidFill>
                <a:latin typeface="+mn-lt"/>
                <a:ea typeface="+mn-ea"/>
                <a:cs typeface="+mn-cs"/>
              </a:rPr>
              <a:t>Imielinski</a:t>
            </a:r>
            <a:r>
              <a:rPr lang="en-IE" sz="1000" kern="1200" dirty="0">
                <a:solidFill>
                  <a:schemeClr val="tx1">
                    <a:tint val="75000"/>
                  </a:schemeClr>
                </a:solidFill>
                <a:latin typeface="+mn-lt"/>
                <a:ea typeface="+mn-ea"/>
                <a:cs typeface="+mn-cs"/>
              </a:rPr>
              <a:t>, and Arun Swami. "Database mining: A performance perspective." </a:t>
            </a:r>
            <a:r>
              <a:rPr lang="en-IE" sz="1000" i="1" kern="1200" dirty="0">
                <a:solidFill>
                  <a:schemeClr val="tx1">
                    <a:tint val="75000"/>
                  </a:schemeClr>
                </a:solidFill>
                <a:latin typeface="+mn-lt"/>
                <a:ea typeface="+mn-ea"/>
                <a:cs typeface="+mn-cs"/>
              </a:rPr>
              <a:t>IEEE transactions on knowledge and data engineering</a:t>
            </a:r>
            <a:r>
              <a:rPr lang="en-IE" sz="1000" kern="1200" dirty="0">
                <a:solidFill>
                  <a:schemeClr val="tx1">
                    <a:tint val="75000"/>
                  </a:schemeClr>
                </a:solidFill>
                <a:latin typeface="+mn-lt"/>
                <a:ea typeface="+mn-ea"/>
                <a:cs typeface="+mn-cs"/>
              </a:rPr>
              <a:t> 5.6 (1993): 914-925.</a:t>
            </a:r>
            <a:endParaRPr lang="en-GB" sz="1000" dirty="0"/>
          </a:p>
        </p:txBody>
      </p:sp>
    </p:spTree>
    <p:extLst>
      <p:ext uri="{BB962C8B-B14F-4D97-AF65-F5344CB8AC3E}">
        <p14:creationId xmlns:p14="http://schemas.microsoft.com/office/powerpoint/2010/main" val="374916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F5D9-C22E-246A-7266-9A0E93756C7F}"/>
              </a:ext>
            </a:extLst>
          </p:cNvPr>
          <p:cNvSpPr>
            <a:spLocks noGrp="1"/>
          </p:cNvSpPr>
          <p:nvPr>
            <p:ph type="title"/>
          </p:nvPr>
        </p:nvSpPr>
        <p:spPr>
          <a:xfrm>
            <a:off x="202390" y="0"/>
            <a:ext cx="8635069" cy="5596128"/>
          </a:xfrm>
        </p:spPr>
        <p:txBody>
          <a:bodyPr/>
          <a:lstStyle/>
          <a:p>
            <a:r>
              <a:rPr lang="en-US" dirty="0"/>
              <a:t>Thank you</a:t>
            </a:r>
            <a:br>
              <a:rPr lang="en-US" dirty="0"/>
            </a:br>
            <a:br>
              <a:rPr lang="en-US" dirty="0"/>
            </a:br>
            <a:br>
              <a:rPr lang="en-US" dirty="0"/>
            </a:br>
            <a:r>
              <a:rPr lang="en-US" sz="3200" dirty="0"/>
              <a:t>Dr. Seshu Tirupathi</a:t>
            </a:r>
            <a:br>
              <a:rPr lang="en-US" dirty="0"/>
            </a:br>
            <a:r>
              <a:rPr lang="en-US" sz="3200" dirty="0"/>
              <a:t>seshutir@ie.ibm.com</a:t>
            </a:r>
            <a:br>
              <a:rPr lang="en-US" dirty="0"/>
            </a:br>
            <a:br>
              <a:rPr lang="en-US" dirty="0"/>
            </a:br>
            <a:br>
              <a:rPr lang="en-US" dirty="0"/>
            </a:br>
            <a:r>
              <a:rPr lang="en-US" sz="3200" dirty="0"/>
              <a:t>Dhaval Salwala</a:t>
            </a:r>
            <a:br>
              <a:rPr lang="en-US" sz="3200" dirty="0"/>
            </a:br>
            <a:r>
              <a:rPr lang="en-US" sz="3200" dirty="0"/>
              <a:t>dhaval.vinodbhai.salwala@ibm.com</a:t>
            </a:r>
            <a:endParaRPr lang="en-US" dirty="0"/>
          </a:p>
        </p:txBody>
      </p:sp>
      <p:pic>
        <p:nvPicPr>
          <p:cNvPr id="3" name="Picture 2" descr="IBM Research discovered three new materials extracted from seawater for EV batteries">
            <a:extLst>
              <a:ext uri="{FF2B5EF4-FFF2-40B4-BE49-F238E27FC236}">
                <a16:creationId xmlns:a16="http://schemas.microsoft.com/office/drawing/2014/main" id="{28EFE35A-419E-0C25-3C24-4DDBC9B6F4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36" r="22508"/>
          <a:stretch/>
        </p:blipFill>
        <p:spPr bwMode="auto">
          <a:xfrm>
            <a:off x="76912" y="5755855"/>
            <a:ext cx="1862984" cy="103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4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501B2A-ECB3-46E7-B446-67636E0C0CCC}"/>
              </a:ext>
            </a:extLst>
          </p:cNvPr>
          <p:cNvSpPr txBox="1"/>
          <p:nvPr/>
        </p:nvSpPr>
        <p:spPr>
          <a:xfrm>
            <a:off x="6528021" y="2488758"/>
            <a:ext cx="1025718" cy="584775"/>
          </a:xfrm>
          <a:prstGeom prst="rect">
            <a:avLst/>
          </a:prstGeom>
          <a:noFill/>
        </p:spPr>
        <p:txBody>
          <a:bodyPr wrap="square" rtlCol="0">
            <a:spAutoFit/>
          </a:bodyPr>
          <a:lstStyle/>
          <a:p>
            <a:r>
              <a:rPr lang="en-GB" sz="3200" b="1">
                <a:solidFill>
                  <a:schemeClr val="bg1"/>
                </a:solidFill>
                <a:latin typeface="Roboto" panose="02000000000000000000" pitchFamily="2" charset="0"/>
                <a:ea typeface="Roboto" panose="02000000000000000000" pitchFamily="2" charset="0"/>
              </a:rPr>
              <a:t>01</a:t>
            </a:r>
          </a:p>
        </p:txBody>
      </p:sp>
      <p:sp>
        <p:nvSpPr>
          <p:cNvPr id="17" name="TextBox 16">
            <a:extLst>
              <a:ext uri="{FF2B5EF4-FFF2-40B4-BE49-F238E27FC236}">
                <a16:creationId xmlns:a16="http://schemas.microsoft.com/office/drawing/2014/main" id="{84D0DBB2-E405-4622-AC75-CA4947CE8549}"/>
              </a:ext>
            </a:extLst>
          </p:cNvPr>
          <p:cNvSpPr txBox="1"/>
          <p:nvPr/>
        </p:nvSpPr>
        <p:spPr>
          <a:xfrm>
            <a:off x="938118" y="472230"/>
            <a:ext cx="6005607" cy="1200329"/>
          </a:xfrm>
          <a:prstGeom prst="rect">
            <a:avLst/>
          </a:prstGeom>
          <a:noFill/>
        </p:spPr>
        <p:txBody>
          <a:bodyPr wrap="square" lIns="91440" tIns="45720" rIns="91440" bIns="45720" rtlCol="0" anchor="t">
            <a:spAutoFit/>
          </a:bodyPr>
          <a:lstStyle/>
          <a:p>
            <a:r>
              <a:rPr lang="en-GB" sz="3600" dirty="0"/>
              <a:t>Incremental machine learning algorithms </a:t>
            </a:r>
            <a:endParaRPr lang="en-US" sz="3500" dirty="0">
              <a:solidFill>
                <a:schemeClr val="tx1">
                  <a:lumMod val="65000"/>
                  <a:lumOff val="35000"/>
                </a:schemeClr>
              </a:solidFill>
              <a:latin typeface="Roboto"/>
              <a:ea typeface="Roboto"/>
              <a:cs typeface="+mn-lt"/>
            </a:endParaRPr>
          </a:p>
        </p:txBody>
      </p:sp>
      <p:pic>
        <p:nvPicPr>
          <p:cNvPr id="9" name="Εικόνα 8" descr="Εικόνα που περιέχει υπαίθριος, αντικείμενο εξωτερικού χώρου, νύχτα, σκούρος&#10;&#10;Περιγραφή που δημιουργήθηκε αυτόματα">
            <a:extLst>
              <a:ext uri="{FF2B5EF4-FFF2-40B4-BE49-F238E27FC236}">
                <a16:creationId xmlns:a16="http://schemas.microsoft.com/office/drawing/2014/main" id="{0BF1AAA1-5ECF-4EE5-803D-8FEC8D0B0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7092" y="4761374"/>
            <a:ext cx="3771901" cy="1885951"/>
          </a:xfrm>
          <a:prstGeom prst="rect">
            <a:avLst/>
          </a:prstGeom>
        </p:spPr>
      </p:pic>
      <p:sp>
        <p:nvSpPr>
          <p:cNvPr id="11" name="TextBox 10">
            <a:extLst>
              <a:ext uri="{FF2B5EF4-FFF2-40B4-BE49-F238E27FC236}">
                <a16:creationId xmlns:a16="http://schemas.microsoft.com/office/drawing/2014/main" id="{B0B1265C-2464-70D5-59CC-1FC5A6C8C454}"/>
              </a:ext>
            </a:extLst>
          </p:cNvPr>
          <p:cNvSpPr txBox="1"/>
          <p:nvPr/>
        </p:nvSpPr>
        <p:spPr>
          <a:xfrm>
            <a:off x="938118" y="1694842"/>
            <a:ext cx="1049549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GB" dirty="0">
              <a:ea typeface="+mn-lt"/>
              <a:cs typeface="+mn-lt"/>
            </a:endParaRPr>
          </a:p>
          <a:p>
            <a:pPr marL="285750" indent="-285750">
              <a:buFont typeface="Arial" panose="020B0604020202020204" pitchFamily="34" charset="0"/>
              <a:buChar char="•"/>
            </a:pPr>
            <a:r>
              <a:rPr lang="en-GB" dirty="0">
                <a:ea typeface="+mn-lt"/>
                <a:cs typeface="+mn-lt"/>
              </a:rPr>
              <a:t>Multiple variants of incremental machine learning algorithms: </a:t>
            </a:r>
          </a:p>
          <a:p>
            <a:pPr marL="742950" lvl="1" indent="-285750">
              <a:buFont typeface="Arial" panose="020B0604020202020204" pitchFamily="34" charset="0"/>
              <a:buChar char="•"/>
            </a:pPr>
            <a:r>
              <a:rPr lang="en-GB" dirty="0">
                <a:ea typeface="+mn-lt"/>
                <a:cs typeface="+mn-lt"/>
              </a:rPr>
              <a:t>Incremental learning: Model at time step t, M</a:t>
            </a:r>
            <a:r>
              <a:rPr lang="en-GB" baseline="-25000" dirty="0">
                <a:ea typeface="+mn-lt"/>
                <a:cs typeface="+mn-lt"/>
              </a:rPr>
              <a:t>t</a:t>
            </a:r>
            <a:r>
              <a:rPr lang="en-GB" dirty="0">
                <a:ea typeface="+mn-lt"/>
                <a:cs typeface="+mn-lt"/>
              </a:rPr>
              <a:t>, incrementally learns using new data, S</a:t>
            </a:r>
            <a:r>
              <a:rPr lang="en-GB" baseline="-25000" dirty="0">
                <a:ea typeface="+mn-lt"/>
                <a:cs typeface="+mn-lt"/>
              </a:rPr>
              <a:t>t</a:t>
            </a:r>
            <a:r>
              <a:rPr lang="en-GB" dirty="0">
                <a:ea typeface="+mn-lt"/>
                <a:cs typeface="+mn-lt"/>
              </a:rPr>
              <a:t> and M</a:t>
            </a:r>
            <a:r>
              <a:rPr lang="en-GB" baseline="-25000" dirty="0">
                <a:ea typeface="+mn-lt"/>
                <a:cs typeface="+mn-lt"/>
              </a:rPr>
              <a:t>t-1</a:t>
            </a:r>
            <a:endParaRPr lang="en-GB" dirty="0">
              <a:ea typeface="+mn-lt"/>
              <a:cs typeface="+mn-lt"/>
            </a:endParaRPr>
          </a:p>
          <a:p>
            <a:pPr marL="742950" lvl="1" indent="-285750">
              <a:buFont typeface="Arial" panose="020B0604020202020204" pitchFamily="34" charset="0"/>
              <a:buChar char="•"/>
            </a:pPr>
            <a:r>
              <a:rPr lang="en-GB" dirty="0">
                <a:ea typeface="+mn-lt"/>
                <a:cs typeface="+mn-lt"/>
              </a:rPr>
              <a:t>Online learning: Model updated one sample at a time</a:t>
            </a:r>
          </a:p>
          <a:p>
            <a:pPr marL="742950" lvl="1" indent="-285750">
              <a:buFont typeface="Arial" panose="020B0604020202020204" pitchFamily="34" charset="0"/>
              <a:buChar char="•"/>
            </a:pPr>
            <a:r>
              <a:rPr lang="en-GB" dirty="0">
                <a:ea typeface="+mn-lt"/>
                <a:cs typeface="+mn-lt"/>
              </a:rPr>
              <a:t>Continual/lifelong learning:  (Neural network) Model incrementally learns without forgetting old tasks </a:t>
            </a:r>
          </a:p>
          <a:p>
            <a:pPr marL="742950" lvl="1" indent="-285750">
              <a:buFont typeface="Arial" panose="020B0604020202020204" pitchFamily="34" charset="0"/>
              <a:buChar char="•"/>
            </a:pPr>
            <a:r>
              <a:rPr lang="en-GB" dirty="0">
                <a:ea typeface="+mn-lt"/>
                <a:cs typeface="+mn-lt"/>
              </a:rPr>
              <a:t>Mini-batch incremental learning: Models that are updated in mini-batches</a:t>
            </a:r>
          </a:p>
          <a:p>
            <a:pPr lvl="2"/>
            <a:endParaRPr lang="en-GB" dirty="0">
              <a:ea typeface="+mn-lt"/>
              <a:cs typeface="+mn-lt"/>
            </a:endParaRPr>
          </a:p>
          <a:p>
            <a:pPr lvl="2"/>
            <a:endParaRPr lang="en-GB" dirty="0">
              <a:ea typeface="+mn-lt"/>
              <a:cs typeface="+mn-lt"/>
            </a:endParaRPr>
          </a:p>
          <a:p>
            <a:pPr marL="285750" indent="-285750">
              <a:buFont typeface="Arial" panose="020B0604020202020204" pitchFamily="34" charset="0"/>
              <a:buChar char="•"/>
            </a:pPr>
            <a:endParaRPr lang="en-GB" dirty="0">
              <a:ea typeface="+mn-lt"/>
              <a:cs typeface="+mn-lt"/>
            </a:endParaRPr>
          </a:p>
        </p:txBody>
      </p:sp>
      <mc:AlternateContent xmlns:mc="http://schemas.openxmlformats.org/markup-compatibility/2006">
        <mc:Choice xmlns:am3d="http://schemas.microsoft.com/office/drawing/2017/model3d" Requires="am3d">
          <p:graphicFrame>
            <p:nvGraphicFramePr>
              <p:cNvPr id="2" name="3D Model 1" descr="Cylinder">
                <a:extLst>
                  <a:ext uri="{FF2B5EF4-FFF2-40B4-BE49-F238E27FC236}">
                    <a16:creationId xmlns:a16="http://schemas.microsoft.com/office/drawing/2014/main" id="{F9502F11-A0B5-72A5-B250-5DF38D9A8826}"/>
                  </a:ext>
                </a:extLst>
              </p:cNvPr>
              <p:cNvGraphicFramePr>
                <a:graphicFrameLocks noChangeAspect="1"/>
              </p:cNvGraphicFramePr>
              <p:nvPr/>
            </p:nvGraphicFramePr>
            <p:xfrm>
              <a:off x="1400240" y="4154897"/>
              <a:ext cx="1025719" cy="798951"/>
            </p:xfrm>
            <a:graphic>
              <a:graphicData uri="http://schemas.microsoft.com/office/drawing/2017/model3d">
                <am3d:model3d r:embed="rId4">
                  <am3d:spPr>
                    <a:xfrm>
                      <a:off x="0" y="0"/>
                      <a:ext cx="1025719" cy="798951"/>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8996616" ay="356709" az="10594208"/>
                    <am3d:postTrans dx="0" dy="0" dz="0"/>
                  </am3d:trans>
                  <am3d:raster rName="Office3DRenderer" rVer="16.0.8326">
                    <am3d:blip r:embed="rId5"/>
                  </am3d:raster>
                  <am3d:objViewport viewportSz="9226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Cylinder">
                <a:extLst>
                  <a:ext uri="{FF2B5EF4-FFF2-40B4-BE49-F238E27FC236}">
                    <a16:creationId xmlns:a16="http://schemas.microsoft.com/office/drawing/2014/main" id="{F9502F11-A0B5-72A5-B250-5DF38D9A8826}"/>
                  </a:ext>
                </a:extLst>
              </p:cNvPr>
              <p:cNvPicPr>
                <a:picLocks noGrp="1" noRot="1" noChangeAspect="1" noMove="1" noResize="1" noEditPoints="1" noAdjustHandles="1" noChangeArrowheads="1" noChangeShapeType="1" noCrop="1"/>
              </p:cNvPicPr>
              <p:nvPr/>
            </p:nvPicPr>
            <p:blipFill>
              <a:blip r:embed="rId5"/>
              <a:stretch>
                <a:fillRect/>
              </a:stretch>
            </p:blipFill>
            <p:spPr>
              <a:xfrm>
                <a:off x="1400240" y="4154897"/>
                <a:ext cx="1025719" cy="7989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Cylinder">
                <a:extLst>
                  <a:ext uri="{FF2B5EF4-FFF2-40B4-BE49-F238E27FC236}">
                    <a16:creationId xmlns:a16="http://schemas.microsoft.com/office/drawing/2014/main" id="{4393E839-E167-19B7-9BF1-EE5D13954603}"/>
                  </a:ext>
                </a:extLst>
              </p:cNvPr>
              <p:cNvGraphicFramePr>
                <a:graphicFrameLocks noChangeAspect="1"/>
              </p:cNvGraphicFramePr>
              <p:nvPr/>
            </p:nvGraphicFramePr>
            <p:xfrm>
              <a:off x="2915202" y="4145660"/>
              <a:ext cx="1025719" cy="798951"/>
            </p:xfrm>
            <a:graphic>
              <a:graphicData uri="http://schemas.microsoft.com/office/drawing/2017/model3d">
                <am3d:model3d r:embed="rId4">
                  <am3d:spPr>
                    <a:xfrm>
                      <a:off x="0" y="0"/>
                      <a:ext cx="1025719" cy="798951"/>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8996616" ay="356709" az="10594208"/>
                    <am3d:postTrans dx="0" dy="0" dz="0"/>
                  </am3d:trans>
                  <am3d:raster rName="Office3DRenderer" rVer="16.0.8326">
                    <am3d:blip r:embed="rId5"/>
                  </am3d:raster>
                  <am3d:objViewport viewportSz="9226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Cylinder">
                <a:extLst>
                  <a:ext uri="{FF2B5EF4-FFF2-40B4-BE49-F238E27FC236}">
                    <a16:creationId xmlns:a16="http://schemas.microsoft.com/office/drawing/2014/main" id="{4393E839-E167-19B7-9BF1-EE5D13954603}"/>
                  </a:ext>
                </a:extLst>
              </p:cNvPr>
              <p:cNvPicPr>
                <a:picLocks noGrp="1" noRot="1" noChangeAspect="1" noMove="1" noResize="1" noEditPoints="1" noAdjustHandles="1" noChangeArrowheads="1" noChangeShapeType="1" noCrop="1"/>
              </p:cNvPicPr>
              <p:nvPr/>
            </p:nvPicPr>
            <p:blipFill>
              <a:blip r:embed="rId5"/>
              <a:stretch>
                <a:fillRect/>
              </a:stretch>
            </p:blipFill>
            <p:spPr>
              <a:xfrm>
                <a:off x="2915202" y="4145660"/>
                <a:ext cx="1025719" cy="7989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Cylinder">
                <a:extLst>
                  <a:ext uri="{FF2B5EF4-FFF2-40B4-BE49-F238E27FC236}">
                    <a16:creationId xmlns:a16="http://schemas.microsoft.com/office/drawing/2014/main" id="{F3E9D999-BCF6-FBE0-13D9-7FA6D1632EFD}"/>
                  </a:ext>
                </a:extLst>
              </p:cNvPr>
              <p:cNvGraphicFramePr>
                <a:graphicFrameLocks noChangeAspect="1"/>
              </p:cNvGraphicFramePr>
              <p:nvPr/>
            </p:nvGraphicFramePr>
            <p:xfrm>
              <a:off x="4426469" y="4158009"/>
              <a:ext cx="1025719" cy="798951"/>
            </p:xfrm>
            <a:graphic>
              <a:graphicData uri="http://schemas.microsoft.com/office/drawing/2017/model3d">
                <am3d:model3d r:embed="rId4">
                  <am3d:spPr>
                    <a:xfrm>
                      <a:off x="0" y="0"/>
                      <a:ext cx="1025719" cy="798951"/>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8996616" ay="356709" az="10594208"/>
                    <am3d:postTrans dx="0" dy="0" dz="0"/>
                  </am3d:trans>
                  <am3d:raster rName="Office3DRenderer" rVer="16.0.8326">
                    <am3d:blip r:embed="rId5"/>
                  </am3d:raster>
                  <am3d:objViewport viewportSz="9226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Cylinder">
                <a:extLst>
                  <a:ext uri="{FF2B5EF4-FFF2-40B4-BE49-F238E27FC236}">
                    <a16:creationId xmlns:a16="http://schemas.microsoft.com/office/drawing/2014/main" id="{F3E9D999-BCF6-FBE0-13D9-7FA6D1632EFD}"/>
                  </a:ext>
                </a:extLst>
              </p:cNvPr>
              <p:cNvPicPr>
                <a:picLocks noGrp="1" noRot="1" noChangeAspect="1" noMove="1" noResize="1" noEditPoints="1" noAdjustHandles="1" noChangeArrowheads="1" noChangeShapeType="1" noCrop="1"/>
              </p:cNvPicPr>
              <p:nvPr/>
            </p:nvPicPr>
            <p:blipFill>
              <a:blip r:embed="rId5"/>
              <a:stretch>
                <a:fillRect/>
              </a:stretch>
            </p:blipFill>
            <p:spPr>
              <a:xfrm>
                <a:off x="4426469" y="4158009"/>
                <a:ext cx="1025719" cy="7989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Cylinder">
                <a:extLst>
                  <a:ext uri="{FF2B5EF4-FFF2-40B4-BE49-F238E27FC236}">
                    <a16:creationId xmlns:a16="http://schemas.microsoft.com/office/drawing/2014/main" id="{9BB948AD-AB4A-166D-BFFF-089574A2F4B9}"/>
                  </a:ext>
                </a:extLst>
              </p:cNvPr>
              <p:cNvGraphicFramePr>
                <a:graphicFrameLocks noChangeAspect="1"/>
              </p:cNvGraphicFramePr>
              <p:nvPr/>
            </p:nvGraphicFramePr>
            <p:xfrm>
              <a:off x="5950762" y="4158103"/>
              <a:ext cx="1025719" cy="798951"/>
            </p:xfrm>
            <a:graphic>
              <a:graphicData uri="http://schemas.microsoft.com/office/drawing/2017/model3d">
                <am3d:model3d r:embed="rId4">
                  <am3d:spPr>
                    <a:xfrm>
                      <a:off x="0" y="0"/>
                      <a:ext cx="1025719" cy="798951"/>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8996616" ay="356709" az="10594208"/>
                    <am3d:postTrans dx="0" dy="0" dz="0"/>
                  </am3d:trans>
                  <am3d:raster rName="Office3DRenderer" rVer="16.0.8326">
                    <am3d:blip r:embed="rId5"/>
                  </am3d:raster>
                  <am3d:objViewport viewportSz="9226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Cylinder">
                <a:extLst>
                  <a:ext uri="{FF2B5EF4-FFF2-40B4-BE49-F238E27FC236}">
                    <a16:creationId xmlns:a16="http://schemas.microsoft.com/office/drawing/2014/main" id="{9BB948AD-AB4A-166D-BFFF-089574A2F4B9}"/>
                  </a:ext>
                </a:extLst>
              </p:cNvPr>
              <p:cNvPicPr>
                <a:picLocks noGrp="1" noRot="1" noChangeAspect="1" noMove="1" noResize="1" noEditPoints="1" noAdjustHandles="1" noChangeArrowheads="1" noChangeShapeType="1" noCrop="1"/>
              </p:cNvPicPr>
              <p:nvPr/>
            </p:nvPicPr>
            <p:blipFill>
              <a:blip r:embed="rId5"/>
              <a:stretch>
                <a:fillRect/>
              </a:stretch>
            </p:blipFill>
            <p:spPr>
              <a:xfrm>
                <a:off x="5950762" y="4158103"/>
                <a:ext cx="1025719" cy="7989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Cylinder">
                <a:extLst>
                  <a:ext uri="{FF2B5EF4-FFF2-40B4-BE49-F238E27FC236}">
                    <a16:creationId xmlns:a16="http://schemas.microsoft.com/office/drawing/2014/main" id="{D3FAF36A-518C-A991-A9AB-6137BBC49ABC}"/>
                  </a:ext>
                </a:extLst>
              </p:cNvPr>
              <p:cNvGraphicFramePr>
                <a:graphicFrameLocks noChangeAspect="1"/>
              </p:cNvGraphicFramePr>
              <p:nvPr/>
            </p:nvGraphicFramePr>
            <p:xfrm>
              <a:off x="8625241" y="4139350"/>
              <a:ext cx="1025719" cy="798951"/>
            </p:xfrm>
            <a:graphic>
              <a:graphicData uri="http://schemas.microsoft.com/office/drawing/2017/model3d">
                <am3d:model3d r:embed="rId4">
                  <am3d:spPr>
                    <a:xfrm>
                      <a:off x="0" y="0"/>
                      <a:ext cx="1025719" cy="798951"/>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8996616" ay="356709" az="10594208"/>
                    <am3d:postTrans dx="0" dy="0" dz="0"/>
                  </am3d:trans>
                  <am3d:raster rName="Office3DRenderer" rVer="16.0.8326">
                    <am3d:blip r:embed="rId5"/>
                  </am3d:raster>
                  <am3d:objViewport viewportSz="9226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Cylinder">
                <a:extLst>
                  <a:ext uri="{FF2B5EF4-FFF2-40B4-BE49-F238E27FC236}">
                    <a16:creationId xmlns:a16="http://schemas.microsoft.com/office/drawing/2014/main" id="{D3FAF36A-518C-A991-A9AB-6137BBC49ABC}"/>
                  </a:ext>
                </a:extLst>
              </p:cNvPr>
              <p:cNvPicPr>
                <a:picLocks noGrp="1" noRot="1" noChangeAspect="1" noMove="1" noResize="1" noEditPoints="1" noAdjustHandles="1" noChangeArrowheads="1" noChangeShapeType="1" noCrop="1"/>
              </p:cNvPicPr>
              <p:nvPr/>
            </p:nvPicPr>
            <p:blipFill>
              <a:blip r:embed="rId5"/>
              <a:stretch>
                <a:fillRect/>
              </a:stretch>
            </p:blipFill>
            <p:spPr>
              <a:xfrm>
                <a:off x="8625241" y="4139350"/>
                <a:ext cx="1025719" cy="7989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Cylinder">
                <a:extLst>
                  <a:ext uri="{FF2B5EF4-FFF2-40B4-BE49-F238E27FC236}">
                    <a16:creationId xmlns:a16="http://schemas.microsoft.com/office/drawing/2014/main" id="{9410B6C6-EC6A-B3FE-1645-3340817442A2}"/>
                  </a:ext>
                </a:extLst>
              </p:cNvPr>
              <p:cNvGraphicFramePr>
                <a:graphicFrameLocks noChangeAspect="1"/>
              </p:cNvGraphicFramePr>
              <p:nvPr/>
            </p:nvGraphicFramePr>
            <p:xfrm>
              <a:off x="10158865" y="4136335"/>
              <a:ext cx="1025719" cy="798951"/>
            </p:xfrm>
            <a:graphic>
              <a:graphicData uri="http://schemas.microsoft.com/office/drawing/2017/model3d">
                <am3d:model3d r:embed="rId4">
                  <am3d:spPr>
                    <a:xfrm>
                      <a:off x="0" y="0"/>
                      <a:ext cx="1025719" cy="798951"/>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8996616" ay="356709" az="10594208"/>
                    <am3d:postTrans dx="0" dy="0" dz="0"/>
                  </am3d:trans>
                  <am3d:raster rName="Office3DRenderer" rVer="16.0.8326">
                    <am3d:blip r:embed="rId5"/>
                  </am3d:raster>
                  <am3d:objViewport viewportSz="9226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Cylinder">
                <a:extLst>
                  <a:ext uri="{FF2B5EF4-FFF2-40B4-BE49-F238E27FC236}">
                    <a16:creationId xmlns:a16="http://schemas.microsoft.com/office/drawing/2014/main" id="{9410B6C6-EC6A-B3FE-1645-3340817442A2}"/>
                  </a:ext>
                </a:extLst>
              </p:cNvPr>
              <p:cNvPicPr>
                <a:picLocks noGrp="1" noRot="1" noChangeAspect="1" noMove="1" noResize="1" noEditPoints="1" noAdjustHandles="1" noChangeArrowheads="1" noChangeShapeType="1" noCrop="1"/>
              </p:cNvPicPr>
              <p:nvPr/>
            </p:nvPicPr>
            <p:blipFill>
              <a:blip r:embed="rId5"/>
              <a:stretch>
                <a:fillRect/>
              </a:stretch>
            </p:blipFill>
            <p:spPr>
              <a:xfrm>
                <a:off x="10158865" y="4136335"/>
                <a:ext cx="1025719" cy="798951"/>
              </a:xfrm>
              <a:prstGeom prst="rect">
                <a:avLst/>
              </a:prstGeom>
            </p:spPr>
          </p:pic>
        </mc:Fallback>
      </mc:AlternateContent>
      <p:sp>
        <p:nvSpPr>
          <p:cNvPr id="3" name="Rounded Rectangle 2">
            <a:extLst>
              <a:ext uri="{FF2B5EF4-FFF2-40B4-BE49-F238E27FC236}">
                <a16:creationId xmlns:a16="http://schemas.microsoft.com/office/drawing/2014/main" id="{7514B0D0-9686-327D-07D7-3BD50F3B71E6}"/>
              </a:ext>
            </a:extLst>
          </p:cNvPr>
          <p:cNvSpPr/>
          <p:nvPr/>
        </p:nvSpPr>
        <p:spPr>
          <a:xfrm>
            <a:off x="1543308" y="5301578"/>
            <a:ext cx="72092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0</a:t>
            </a:r>
          </a:p>
        </p:txBody>
      </p:sp>
      <p:sp>
        <p:nvSpPr>
          <p:cNvPr id="21" name="Rounded Rectangle 20">
            <a:extLst>
              <a:ext uri="{FF2B5EF4-FFF2-40B4-BE49-F238E27FC236}">
                <a16:creationId xmlns:a16="http://schemas.microsoft.com/office/drawing/2014/main" id="{8506C666-D208-8D5B-0443-EC98A5B3A6BB}"/>
              </a:ext>
            </a:extLst>
          </p:cNvPr>
          <p:cNvSpPr/>
          <p:nvPr/>
        </p:nvSpPr>
        <p:spPr>
          <a:xfrm>
            <a:off x="3045537" y="5279810"/>
            <a:ext cx="72092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1</a:t>
            </a:r>
          </a:p>
        </p:txBody>
      </p:sp>
      <p:sp>
        <p:nvSpPr>
          <p:cNvPr id="22" name="Rounded Rectangle 21">
            <a:extLst>
              <a:ext uri="{FF2B5EF4-FFF2-40B4-BE49-F238E27FC236}">
                <a16:creationId xmlns:a16="http://schemas.microsoft.com/office/drawing/2014/main" id="{CE13DF28-4918-CDEF-E6C0-C3E9C0030383}"/>
              </a:ext>
            </a:extLst>
          </p:cNvPr>
          <p:cNvSpPr/>
          <p:nvPr/>
        </p:nvSpPr>
        <p:spPr>
          <a:xfrm>
            <a:off x="4591304" y="5314021"/>
            <a:ext cx="72092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2</a:t>
            </a:r>
          </a:p>
        </p:txBody>
      </p:sp>
      <p:sp>
        <p:nvSpPr>
          <p:cNvPr id="24" name="Rounded Rectangle 23">
            <a:extLst>
              <a:ext uri="{FF2B5EF4-FFF2-40B4-BE49-F238E27FC236}">
                <a16:creationId xmlns:a16="http://schemas.microsoft.com/office/drawing/2014/main" id="{5BA0045D-177D-FA23-B546-6702027BDCB8}"/>
              </a:ext>
            </a:extLst>
          </p:cNvPr>
          <p:cNvSpPr/>
          <p:nvPr/>
        </p:nvSpPr>
        <p:spPr>
          <a:xfrm>
            <a:off x="6093533" y="5301584"/>
            <a:ext cx="72092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3</a:t>
            </a:r>
          </a:p>
        </p:txBody>
      </p:sp>
      <p:sp>
        <p:nvSpPr>
          <p:cNvPr id="25" name="Rounded Rectangle 24">
            <a:extLst>
              <a:ext uri="{FF2B5EF4-FFF2-40B4-BE49-F238E27FC236}">
                <a16:creationId xmlns:a16="http://schemas.microsoft.com/office/drawing/2014/main" id="{09139C3C-4A3D-586E-68D8-C62B5F097C66}"/>
              </a:ext>
            </a:extLst>
          </p:cNvPr>
          <p:cNvSpPr/>
          <p:nvPr/>
        </p:nvSpPr>
        <p:spPr>
          <a:xfrm>
            <a:off x="8836729" y="5279813"/>
            <a:ext cx="72092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t-1</a:t>
            </a:r>
          </a:p>
        </p:txBody>
      </p:sp>
      <p:sp>
        <p:nvSpPr>
          <p:cNvPr id="26" name="Rounded Rectangle 25">
            <a:extLst>
              <a:ext uri="{FF2B5EF4-FFF2-40B4-BE49-F238E27FC236}">
                <a16:creationId xmlns:a16="http://schemas.microsoft.com/office/drawing/2014/main" id="{F776AF73-06AF-0904-53F3-9B6FF43068D6}"/>
              </a:ext>
            </a:extLst>
          </p:cNvPr>
          <p:cNvSpPr/>
          <p:nvPr/>
        </p:nvSpPr>
        <p:spPr>
          <a:xfrm>
            <a:off x="10338958" y="5258045"/>
            <a:ext cx="72092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t</a:t>
            </a:r>
          </a:p>
        </p:txBody>
      </p:sp>
      <p:sp>
        <p:nvSpPr>
          <p:cNvPr id="4" name="TextBox 3">
            <a:extLst>
              <a:ext uri="{FF2B5EF4-FFF2-40B4-BE49-F238E27FC236}">
                <a16:creationId xmlns:a16="http://schemas.microsoft.com/office/drawing/2014/main" id="{91CF46EA-2D5D-2302-46C4-ADA060F3655B}"/>
              </a:ext>
            </a:extLst>
          </p:cNvPr>
          <p:cNvSpPr txBox="1"/>
          <p:nvPr/>
        </p:nvSpPr>
        <p:spPr>
          <a:xfrm>
            <a:off x="7119257" y="5551713"/>
            <a:ext cx="1595309"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0CD1ED4C-8EB4-8CD2-653D-8D087646DB03}"/>
              </a:ext>
            </a:extLst>
          </p:cNvPr>
          <p:cNvSpPr txBox="1"/>
          <p:nvPr/>
        </p:nvSpPr>
        <p:spPr>
          <a:xfrm>
            <a:off x="7119260" y="4332513"/>
            <a:ext cx="1595309" cy="369332"/>
          </a:xfrm>
          <a:prstGeom prst="rect">
            <a:avLst/>
          </a:prstGeom>
          <a:noFill/>
        </p:spPr>
        <p:txBody>
          <a:bodyPr wrap="none" rtlCol="0">
            <a:spAutoFit/>
          </a:bodyPr>
          <a:lstStyle/>
          <a:p>
            <a:r>
              <a:rPr lang="en-US" dirty="0"/>
              <a:t>--------------------</a:t>
            </a:r>
          </a:p>
        </p:txBody>
      </p:sp>
      <p:sp>
        <p:nvSpPr>
          <p:cNvPr id="28" name="TextBox 27">
            <a:extLst>
              <a:ext uri="{FF2B5EF4-FFF2-40B4-BE49-F238E27FC236}">
                <a16:creationId xmlns:a16="http://schemas.microsoft.com/office/drawing/2014/main" id="{3021F3BC-57AD-D97B-EEAE-D704391772DC}"/>
              </a:ext>
            </a:extLst>
          </p:cNvPr>
          <p:cNvSpPr txBox="1"/>
          <p:nvPr/>
        </p:nvSpPr>
        <p:spPr>
          <a:xfrm>
            <a:off x="1703617" y="3774627"/>
            <a:ext cx="473528" cy="369332"/>
          </a:xfrm>
          <a:prstGeom prst="rect">
            <a:avLst/>
          </a:prstGeom>
          <a:noFill/>
        </p:spPr>
        <p:txBody>
          <a:bodyPr wrap="square">
            <a:spAutoFit/>
          </a:bodyPr>
          <a:lstStyle/>
          <a:p>
            <a:r>
              <a:rPr lang="en-US" dirty="0"/>
              <a:t>S</a:t>
            </a:r>
            <a:r>
              <a:rPr lang="en-US" baseline="-25000" dirty="0"/>
              <a:t>0</a:t>
            </a:r>
            <a:endParaRPr lang="en-US" dirty="0"/>
          </a:p>
        </p:txBody>
      </p:sp>
      <p:sp>
        <p:nvSpPr>
          <p:cNvPr id="29" name="TextBox 28">
            <a:extLst>
              <a:ext uri="{FF2B5EF4-FFF2-40B4-BE49-F238E27FC236}">
                <a16:creationId xmlns:a16="http://schemas.microsoft.com/office/drawing/2014/main" id="{17CE7D61-7D2C-B4A8-E479-0F0F461092A4}"/>
              </a:ext>
            </a:extLst>
          </p:cNvPr>
          <p:cNvSpPr txBox="1"/>
          <p:nvPr/>
        </p:nvSpPr>
        <p:spPr>
          <a:xfrm>
            <a:off x="3271168" y="3774630"/>
            <a:ext cx="473528" cy="369332"/>
          </a:xfrm>
          <a:prstGeom prst="rect">
            <a:avLst/>
          </a:prstGeom>
          <a:noFill/>
        </p:spPr>
        <p:txBody>
          <a:bodyPr wrap="square">
            <a:spAutoFit/>
          </a:bodyPr>
          <a:lstStyle/>
          <a:p>
            <a:r>
              <a:rPr lang="en-US" dirty="0"/>
              <a:t>S</a:t>
            </a:r>
            <a:r>
              <a:rPr lang="en-US" baseline="-25000" dirty="0"/>
              <a:t>1</a:t>
            </a:r>
            <a:endParaRPr lang="en-US" dirty="0"/>
          </a:p>
        </p:txBody>
      </p:sp>
      <p:sp>
        <p:nvSpPr>
          <p:cNvPr id="30" name="TextBox 29">
            <a:extLst>
              <a:ext uri="{FF2B5EF4-FFF2-40B4-BE49-F238E27FC236}">
                <a16:creationId xmlns:a16="http://schemas.microsoft.com/office/drawing/2014/main" id="{C9093E30-2EE7-F6E5-E908-7DB5D99FCFEC}"/>
              </a:ext>
            </a:extLst>
          </p:cNvPr>
          <p:cNvSpPr txBox="1"/>
          <p:nvPr/>
        </p:nvSpPr>
        <p:spPr>
          <a:xfrm>
            <a:off x="4729842" y="3774630"/>
            <a:ext cx="473528" cy="369332"/>
          </a:xfrm>
          <a:prstGeom prst="rect">
            <a:avLst/>
          </a:prstGeom>
          <a:noFill/>
        </p:spPr>
        <p:txBody>
          <a:bodyPr wrap="square">
            <a:spAutoFit/>
          </a:bodyPr>
          <a:lstStyle/>
          <a:p>
            <a:r>
              <a:rPr lang="en-US" dirty="0"/>
              <a:t>S</a:t>
            </a:r>
            <a:r>
              <a:rPr lang="en-US" baseline="-25000" dirty="0"/>
              <a:t>2</a:t>
            </a:r>
            <a:endParaRPr lang="en-US" dirty="0"/>
          </a:p>
        </p:txBody>
      </p:sp>
      <p:sp>
        <p:nvSpPr>
          <p:cNvPr id="31" name="TextBox 30">
            <a:extLst>
              <a:ext uri="{FF2B5EF4-FFF2-40B4-BE49-F238E27FC236}">
                <a16:creationId xmlns:a16="http://schemas.microsoft.com/office/drawing/2014/main" id="{373DCAA2-9DE2-9D76-A631-FA96215C209A}"/>
              </a:ext>
            </a:extLst>
          </p:cNvPr>
          <p:cNvSpPr txBox="1"/>
          <p:nvPr/>
        </p:nvSpPr>
        <p:spPr>
          <a:xfrm>
            <a:off x="6297393" y="3774633"/>
            <a:ext cx="473528" cy="369332"/>
          </a:xfrm>
          <a:prstGeom prst="rect">
            <a:avLst/>
          </a:prstGeom>
          <a:noFill/>
        </p:spPr>
        <p:txBody>
          <a:bodyPr wrap="square">
            <a:spAutoFit/>
          </a:bodyPr>
          <a:lstStyle/>
          <a:p>
            <a:r>
              <a:rPr lang="en-US" dirty="0"/>
              <a:t>S</a:t>
            </a:r>
            <a:r>
              <a:rPr lang="en-US" baseline="-25000" dirty="0"/>
              <a:t>3</a:t>
            </a:r>
            <a:endParaRPr lang="en-US" dirty="0"/>
          </a:p>
        </p:txBody>
      </p:sp>
      <p:sp>
        <p:nvSpPr>
          <p:cNvPr id="32" name="TextBox 31">
            <a:extLst>
              <a:ext uri="{FF2B5EF4-FFF2-40B4-BE49-F238E27FC236}">
                <a16:creationId xmlns:a16="http://schemas.microsoft.com/office/drawing/2014/main" id="{FEB6DADD-365B-30B7-811F-EFE1077FDE7D}"/>
              </a:ext>
            </a:extLst>
          </p:cNvPr>
          <p:cNvSpPr txBox="1"/>
          <p:nvPr/>
        </p:nvSpPr>
        <p:spPr>
          <a:xfrm>
            <a:off x="8909955" y="3774627"/>
            <a:ext cx="473528" cy="369332"/>
          </a:xfrm>
          <a:prstGeom prst="rect">
            <a:avLst/>
          </a:prstGeom>
          <a:noFill/>
        </p:spPr>
        <p:txBody>
          <a:bodyPr wrap="square">
            <a:spAutoFit/>
          </a:bodyPr>
          <a:lstStyle/>
          <a:p>
            <a:r>
              <a:rPr lang="en-US" dirty="0"/>
              <a:t>S</a:t>
            </a:r>
            <a:r>
              <a:rPr lang="en-US" baseline="-25000" dirty="0"/>
              <a:t>t-1</a:t>
            </a:r>
            <a:endParaRPr lang="en-US" dirty="0"/>
          </a:p>
        </p:txBody>
      </p:sp>
      <p:sp>
        <p:nvSpPr>
          <p:cNvPr id="33" name="TextBox 32">
            <a:extLst>
              <a:ext uri="{FF2B5EF4-FFF2-40B4-BE49-F238E27FC236}">
                <a16:creationId xmlns:a16="http://schemas.microsoft.com/office/drawing/2014/main" id="{A96A32FC-00DF-B958-7904-8398460CD2A3}"/>
              </a:ext>
            </a:extLst>
          </p:cNvPr>
          <p:cNvSpPr txBox="1"/>
          <p:nvPr/>
        </p:nvSpPr>
        <p:spPr>
          <a:xfrm>
            <a:off x="10477506" y="3774630"/>
            <a:ext cx="473528" cy="369332"/>
          </a:xfrm>
          <a:prstGeom prst="rect">
            <a:avLst/>
          </a:prstGeom>
          <a:noFill/>
        </p:spPr>
        <p:txBody>
          <a:bodyPr wrap="square">
            <a:spAutoFit/>
          </a:bodyPr>
          <a:lstStyle/>
          <a:p>
            <a:r>
              <a:rPr lang="en-US" dirty="0"/>
              <a:t>S</a:t>
            </a:r>
            <a:r>
              <a:rPr lang="en-US" baseline="-25000" dirty="0"/>
              <a:t>t</a:t>
            </a:r>
            <a:endParaRPr lang="en-US" dirty="0"/>
          </a:p>
        </p:txBody>
      </p:sp>
      <p:cxnSp>
        <p:nvCxnSpPr>
          <p:cNvPr id="8" name="Straight Arrow Connector 7">
            <a:extLst>
              <a:ext uri="{FF2B5EF4-FFF2-40B4-BE49-F238E27FC236}">
                <a16:creationId xmlns:a16="http://schemas.microsoft.com/office/drawing/2014/main" id="{F59880B8-9B54-98D5-7185-929DFB2395C2}"/>
              </a:ext>
            </a:extLst>
          </p:cNvPr>
          <p:cNvCxnSpPr>
            <a:cxnSpLocks/>
            <a:endCxn id="3" idx="0"/>
          </p:cNvCxnSpPr>
          <p:nvPr/>
        </p:nvCxnSpPr>
        <p:spPr>
          <a:xfrm>
            <a:off x="1903768" y="4945448"/>
            <a:ext cx="0" cy="35613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98534B6-7CBE-AFDD-BE59-3D4D5C203D72}"/>
              </a:ext>
            </a:extLst>
          </p:cNvPr>
          <p:cNvCxnSpPr>
            <a:cxnSpLocks/>
          </p:cNvCxnSpPr>
          <p:nvPr/>
        </p:nvCxnSpPr>
        <p:spPr>
          <a:xfrm>
            <a:off x="3427763" y="4926789"/>
            <a:ext cx="0" cy="35613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4E910-5301-62A5-7D43-C0C708F91360}"/>
              </a:ext>
            </a:extLst>
          </p:cNvPr>
          <p:cNvCxnSpPr>
            <a:cxnSpLocks/>
          </p:cNvCxnSpPr>
          <p:nvPr/>
        </p:nvCxnSpPr>
        <p:spPr>
          <a:xfrm>
            <a:off x="4951767" y="4945451"/>
            <a:ext cx="0" cy="35613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8F38DD6-7FAB-2ACA-6087-3B58584EF612}"/>
              </a:ext>
            </a:extLst>
          </p:cNvPr>
          <p:cNvCxnSpPr>
            <a:cxnSpLocks/>
          </p:cNvCxnSpPr>
          <p:nvPr/>
        </p:nvCxnSpPr>
        <p:spPr>
          <a:xfrm>
            <a:off x="6475762" y="4945454"/>
            <a:ext cx="0" cy="35613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82A05EB-C107-E466-9CA9-C46AC9CAF367}"/>
              </a:ext>
            </a:extLst>
          </p:cNvPr>
          <p:cNvCxnSpPr>
            <a:cxnSpLocks/>
          </p:cNvCxnSpPr>
          <p:nvPr/>
        </p:nvCxnSpPr>
        <p:spPr>
          <a:xfrm>
            <a:off x="9153653" y="4923683"/>
            <a:ext cx="0" cy="35613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2FA95BA-5D4D-4BB6-8699-F82DBC2424A5}"/>
              </a:ext>
            </a:extLst>
          </p:cNvPr>
          <p:cNvCxnSpPr>
            <a:cxnSpLocks/>
          </p:cNvCxnSpPr>
          <p:nvPr/>
        </p:nvCxnSpPr>
        <p:spPr>
          <a:xfrm>
            <a:off x="10677648" y="4923686"/>
            <a:ext cx="0" cy="35613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A2F426E-DDAA-754F-4454-6AE859A65B40}"/>
              </a:ext>
            </a:extLst>
          </p:cNvPr>
          <p:cNvCxnSpPr>
            <a:cxnSpLocks/>
            <a:stCxn id="3" idx="3"/>
            <a:endCxn id="21" idx="1"/>
          </p:cNvCxnSpPr>
          <p:nvPr/>
        </p:nvCxnSpPr>
        <p:spPr>
          <a:xfrm flipV="1">
            <a:off x="2264228" y="5660810"/>
            <a:ext cx="781309" cy="2176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D183765-DC90-7C10-0C1C-5196AC6BDFAF}"/>
              </a:ext>
            </a:extLst>
          </p:cNvPr>
          <p:cNvCxnSpPr>
            <a:cxnSpLocks/>
          </p:cNvCxnSpPr>
          <p:nvPr/>
        </p:nvCxnSpPr>
        <p:spPr>
          <a:xfrm flipV="1">
            <a:off x="3788233" y="5660813"/>
            <a:ext cx="781309" cy="2176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527AB27-7CA9-20DF-0FCA-216991521411}"/>
              </a:ext>
            </a:extLst>
          </p:cNvPr>
          <p:cNvCxnSpPr>
            <a:cxnSpLocks/>
          </p:cNvCxnSpPr>
          <p:nvPr/>
        </p:nvCxnSpPr>
        <p:spPr>
          <a:xfrm flipV="1">
            <a:off x="5312236" y="5682587"/>
            <a:ext cx="781309" cy="2176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4F4B8A-E7C9-B21E-79D4-7ADB09A15CA2}"/>
              </a:ext>
            </a:extLst>
          </p:cNvPr>
          <p:cNvCxnSpPr>
            <a:cxnSpLocks/>
          </p:cNvCxnSpPr>
          <p:nvPr/>
        </p:nvCxnSpPr>
        <p:spPr>
          <a:xfrm flipV="1">
            <a:off x="9557661" y="5660819"/>
            <a:ext cx="781309" cy="2176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187BA88-A0BD-5C3E-3D46-227D832FF6B0}"/>
              </a:ext>
            </a:extLst>
          </p:cNvPr>
          <p:cNvCxnSpPr>
            <a:cxnSpLocks/>
          </p:cNvCxnSpPr>
          <p:nvPr/>
        </p:nvCxnSpPr>
        <p:spPr>
          <a:xfrm flipV="1">
            <a:off x="1611077" y="6464049"/>
            <a:ext cx="2329560" cy="2201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67B814E-BDD5-008F-5365-FDC05B084006}"/>
              </a:ext>
            </a:extLst>
          </p:cNvPr>
          <p:cNvSpPr txBox="1"/>
          <p:nvPr/>
        </p:nvSpPr>
        <p:spPr>
          <a:xfrm>
            <a:off x="1570522" y="6464049"/>
            <a:ext cx="802564" cy="369332"/>
          </a:xfrm>
          <a:prstGeom prst="rect">
            <a:avLst/>
          </a:prstGeom>
          <a:noFill/>
        </p:spPr>
        <p:txBody>
          <a:bodyPr wrap="square">
            <a:spAutoFit/>
          </a:bodyPr>
          <a:lstStyle/>
          <a:p>
            <a:r>
              <a:rPr lang="en-US" dirty="0"/>
              <a:t>time</a:t>
            </a:r>
          </a:p>
        </p:txBody>
      </p:sp>
      <p:sp>
        <p:nvSpPr>
          <p:cNvPr id="52" name="Footer Placeholder 3">
            <a:extLst>
              <a:ext uri="{FF2B5EF4-FFF2-40B4-BE49-F238E27FC236}">
                <a16:creationId xmlns:a16="http://schemas.microsoft.com/office/drawing/2014/main" id="{AB7B6D4C-11D6-8B0F-87EC-8B31811E73EB}"/>
              </a:ext>
            </a:extLst>
          </p:cNvPr>
          <p:cNvSpPr>
            <a:spLocks noGrp="1"/>
          </p:cNvSpPr>
          <p:nvPr>
            <p:ph type="ftr" sz="quarter" idx="11"/>
          </p:nvPr>
        </p:nvSpPr>
        <p:spPr>
          <a:xfrm>
            <a:off x="7854132" y="6364862"/>
            <a:ext cx="4114800" cy="365125"/>
          </a:xfrm>
        </p:spPr>
        <p:txBody>
          <a:bodyPr/>
          <a:lstStyle/>
          <a:p>
            <a:r>
              <a:rPr lang="en-GB" sz="700" dirty="0"/>
              <a:t>Reference: </a:t>
            </a:r>
            <a:r>
              <a:rPr lang="en-IE" sz="700" dirty="0"/>
              <a:t>Sharma, Dilli P., et al. "Adaptive User Profiling with Online Incremental Machine Learning for Security Information and Event Management."</a:t>
            </a:r>
            <a:endParaRPr lang="en-GB" sz="700" dirty="0"/>
          </a:p>
        </p:txBody>
      </p:sp>
    </p:spTree>
    <p:extLst>
      <p:ext uri="{BB962C8B-B14F-4D97-AF65-F5344CB8AC3E}">
        <p14:creationId xmlns:p14="http://schemas.microsoft.com/office/powerpoint/2010/main" val="2737217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510AF4-C6F7-93BD-43EA-64E9525A554A}"/>
              </a:ext>
            </a:extLst>
          </p:cNvPr>
          <p:cNvSpPr txBox="1">
            <a:spLocks/>
          </p:cNvSpPr>
          <p:nvPr/>
        </p:nvSpPr>
        <p:spPr>
          <a:xfrm>
            <a:off x="838200" y="365125"/>
            <a:ext cx="10515600" cy="1306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effectLst/>
              </a:rPr>
              <a:t>Learning from data streams </a:t>
            </a:r>
            <a:endParaRPr lang="en-IE" dirty="0">
              <a:effectLst/>
            </a:endParaRPr>
          </a:p>
        </p:txBody>
      </p:sp>
      <p:sp>
        <p:nvSpPr>
          <p:cNvPr id="3" name="TextBox 2">
            <a:extLst>
              <a:ext uri="{FF2B5EF4-FFF2-40B4-BE49-F238E27FC236}">
                <a16:creationId xmlns:a16="http://schemas.microsoft.com/office/drawing/2014/main" id="{D3DF4957-A645-CD5D-E46A-BA4AA6685F91}"/>
              </a:ext>
            </a:extLst>
          </p:cNvPr>
          <p:cNvSpPr txBox="1"/>
          <p:nvPr/>
        </p:nvSpPr>
        <p:spPr>
          <a:xfrm>
            <a:off x="838200" y="1825625"/>
            <a:ext cx="4152774" cy="4303464"/>
          </a:xfrm>
          <a:prstGeom prst="rect">
            <a:avLst/>
          </a:prstGeom>
        </p:spPr>
        <p:txBody>
          <a:bodyPr vert="horz" lIns="91440" tIns="45720" rIns="91440" bIns="45720" rtlCol="0">
            <a:normAutofit/>
          </a:bodyPr>
          <a:lstStyle/>
          <a:p>
            <a:pPr marL="285750" indent="-285750">
              <a:buFont typeface="Arial" panose="020B0604020202020204" pitchFamily="34" charset="0"/>
              <a:buChar char="•"/>
            </a:pPr>
            <a:r>
              <a:rPr lang="en-IE" sz="1800" dirty="0">
                <a:effectLst/>
                <a:latin typeface="NimbusSanL"/>
              </a:rPr>
              <a:t>Time constraints for data retrieval and analysis.</a:t>
            </a:r>
          </a:p>
          <a:p>
            <a:pPr marL="285750" indent="-285750">
              <a:buFont typeface="Arial" panose="020B0604020202020204" pitchFamily="34" charset="0"/>
              <a:buChar char="•"/>
            </a:pPr>
            <a:r>
              <a:rPr lang="en-IE" sz="1800" dirty="0">
                <a:effectLst/>
                <a:latin typeface="NimbusSanL"/>
              </a:rPr>
              <a:t>Memory constraints for storage and computation. </a:t>
            </a:r>
          </a:p>
          <a:p>
            <a:pPr marL="285750" indent="-285750">
              <a:buFont typeface="Arial" panose="020B0604020202020204" pitchFamily="34" charset="0"/>
              <a:buChar char="•"/>
            </a:pPr>
            <a:r>
              <a:rPr lang="en-IE" sz="1800" dirty="0">
                <a:effectLst/>
                <a:latin typeface="NimbusSanL"/>
              </a:rPr>
              <a:t>ML model with a single scan of the incoming data. </a:t>
            </a:r>
          </a:p>
          <a:p>
            <a:pPr marL="285750" indent="-285750">
              <a:buFont typeface="Arial" panose="020B0604020202020204" pitchFamily="34" charset="0"/>
              <a:buChar char="•"/>
            </a:pPr>
            <a:r>
              <a:rPr lang="en-IE" sz="1800" dirty="0">
                <a:effectLst/>
                <a:latin typeface="NimbusSanL"/>
              </a:rPr>
              <a:t>Ability to deal with concept drift.</a:t>
            </a:r>
          </a:p>
          <a:p>
            <a:pPr marL="285750" indent="-285750">
              <a:buFont typeface="Arial" panose="020B0604020202020204" pitchFamily="34" charset="0"/>
              <a:buChar char="•"/>
            </a:pPr>
            <a:r>
              <a:rPr lang="en-IE" dirty="0">
                <a:latin typeface="NimbusSanL"/>
              </a:rPr>
              <a:t>Exact constraints are use-case and infrastructure dependent. </a:t>
            </a:r>
            <a:r>
              <a:rPr lang="en-IE" sz="1800" dirty="0">
                <a:effectLst/>
                <a:latin typeface="NimbusSanL"/>
              </a:rPr>
              <a:t> </a:t>
            </a:r>
          </a:p>
          <a:p>
            <a:endParaRPr lang="en-IE" sz="1800" dirty="0">
              <a:effectLst/>
              <a:latin typeface="NimbusSanL"/>
            </a:endParaRPr>
          </a:p>
          <a:p>
            <a:endParaRPr lang="en-IE" sz="2000" dirty="0">
              <a:effectLst/>
            </a:endParaRPr>
          </a:p>
        </p:txBody>
      </p:sp>
      <p:sp>
        <p:nvSpPr>
          <p:cNvPr id="7" name="TextBox 6">
            <a:extLst>
              <a:ext uri="{FF2B5EF4-FFF2-40B4-BE49-F238E27FC236}">
                <a16:creationId xmlns:a16="http://schemas.microsoft.com/office/drawing/2014/main" id="{ADD75C81-1591-E1B0-226D-270370C84BC5}"/>
              </a:ext>
            </a:extLst>
          </p:cNvPr>
          <p:cNvSpPr txBox="1"/>
          <p:nvPr/>
        </p:nvSpPr>
        <p:spPr>
          <a:xfrm>
            <a:off x="0" y="6129089"/>
            <a:ext cx="6096000" cy="861774"/>
          </a:xfrm>
          <a:prstGeom prst="rect">
            <a:avLst/>
          </a:prstGeom>
          <a:noFill/>
        </p:spPr>
        <p:txBody>
          <a:bodyPr wrap="square">
            <a:spAutoFit/>
          </a:bodyPr>
          <a:lstStyle/>
          <a:p>
            <a:pPr>
              <a:spcAft>
                <a:spcPts val="600"/>
              </a:spcAft>
            </a:pPr>
            <a:r>
              <a:rPr lang="en-IE" sz="1000" dirty="0">
                <a:effectLst/>
                <a:latin typeface="NimbusSanL"/>
              </a:rPr>
              <a:t>Gama, Joao et. al. "Issues in evaluation of stream learning algorithms." Proceedings of the 15th ACM SIGKDD international conference on Knowledge discovery and data mining. 2009.</a:t>
            </a:r>
          </a:p>
          <a:p>
            <a:pPr>
              <a:spcAft>
                <a:spcPts val="600"/>
              </a:spcAft>
            </a:pPr>
            <a:r>
              <a:rPr lang="en-IE" sz="1000" dirty="0">
                <a:effectLst/>
                <a:latin typeface="NimbusSanL"/>
                <a:hlinkClick r:id="rId2"/>
              </a:rPr>
              <a:t>https://www.upsolver.com/blog/streaming-data-architecture-key-components</a:t>
            </a:r>
            <a:endParaRPr lang="en-IE" sz="1000" dirty="0">
              <a:effectLst/>
              <a:latin typeface="NimbusSanL"/>
            </a:endParaRPr>
          </a:p>
          <a:p>
            <a:pPr>
              <a:spcAft>
                <a:spcPts val="600"/>
              </a:spcAft>
            </a:pPr>
            <a:endParaRPr lang="en-IE" sz="1000" dirty="0">
              <a:effectLst/>
              <a:latin typeface="NimbusSanL"/>
            </a:endParaRPr>
          </a:p>
        </p:txBody>
      </p:sp>
      <p:pic>
        <p:nvPicPr>
          <p:cNvPr id="4" name="Picture 3" descr="A diagram of data processing&#10;&#10;Description automatically generated">
            <a:extLst>
              <a:ext uri="{FF2B5EF4-FFF2-40B4-BE49-F238E27FC236}">
                <a16:creationId xmlns:a16="http://schemas.microsoft.com/office/drawing/2014/main" id="{69753C8C-4F12-382F-0C68-FBD5422E4996}"/>
              </a:ext>
            </a:extLst>
          </p:cNvPr>
          <p:cNvPicPr>
            <a:picLocks noChangeAspect="1"/>
          </p:cNvPicPr>
          <p:nvPr/>
        </p:nvPicPr>
        <p:blipFill rotWithShape="1">
          <a:blip r:embed="rId3"/>
          <a:srcRect r="2" b="1837"/>
          <a:stretch/>
        </p:blipFill>
        <p:spPr>
          <a:xfrm>
            <a:off x="5183501" y="1505310"/>
            <a:ext cx="6170299" cy="4224808"/>
          </a:xfrm>
          <a:prstGeom prst="rect">
            <a:avLst/>
          </a:prstGeom>
        </p:spPr>
      </p:pic>
    </p:spTree>
    <p:extLst>
      <p:ext uri="{BB962C8B-B14F-4D97-AF65-F5344CB8AC3E}">
        <p14:creationId xmlns:p14="http://schemas.microsoft.com/office/powerpoint/2010/main" val="213544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501B2A-ECB3-46E7-B446-67636E0C0CCC}"/>
              </a:ext>
            </a:extLst>
          </p:cNvPr>
          <p:cNvSpPr txBox="1"/>
          <p:nvPr/>
        </p:nvSpPr>
        <p:spPr>
          <a:xfrm>
            <a:off x="6528021" y="2488758"/>
            <a:ext cx="1025718" cy="584775"/>
          </a:xfrm>
          <a:prstGeom prst="rect">
            <a:avLst/>
          </a:prstGeom>
          <a:noFill/>
        </p:spPr>
        <p:txBody>
          <a:bodyPr wrap="square" rtlCol="0">
            <a:spAutoFit/>
          </a:bodyPr>
          <a:lstStyle/>
          <a:p>
            <a:r>
              <a:rPr lang="en-GB" sz="3200" b="1">
                <a:solidFill>
                  <a:schemeClr val="bg1"/>
                </a:solidFill>
                <a:latin typeface="Roboto" panose="02000000000000000000" pitchFamily="2" charset="0"/>
                <a:ea typeface="Roboto" panose="02000000000000000000" pitchFamily="2" charset="0"/>
              </a:rPr>
              <a:t>01</a:t>
            </a:r>
          </a:p>
        </p:txBody>
      </p:sp>
      <p:pic>
        <p:nvPicPr>
          <p:cNvPr id="4" name="Picture 3" descr="A logo with a star&#10;&#10;Description automatically generated">
            <a:extLst>
              <a:ext uri="{FF2B5EF4-FFF2-40B4-BE49-F238E27FC236}">
                <a16:creationId xmlns:a16="http://schemas.microsoft.com/office/drawing/2014/main" id="{25AFC631-7341-1B31-60C1-4001F5830EC7}"/>
              </a:ext>
            </a:extLst>
          </p:cNvPr>
          <p:cNvPicPr>
            <a:picLocks noChangeAspect="1"/>
          </p:cNvPicPr>
          <p:nvPr/>
        </p:nvPicPr>
        <p:blipFill>
          <a:blip r:embed="rId2"/>
          <a:stretch>
            <a:fillRect/>
          </a:stretch>
        </p:blipFill>
        <p:spPr>
          <a:xfrm>
            <a:off x="0" y="0"/>
            <a:ext cx="12179852" cy="6858000"/>
          </a:xfrm>
          <a:prstGeom prst="rect">
            <a:avLst/>
          </a:prstGeom>
        </p:spPr>
      </p:pic>
    </p:spTree>
    <p:extLst>
      <p:ext uri="{BB962C8B-B14F-4D97-AF65-F5344CB8AC3E}">
        <p14:creationId xmlns:p14="http://schemas.microsoft.com/office/powerpoint/2010/main" val="327702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501B2A-ECB3-46E7-B446-67636E0C0CCC}"/>
              </a:ext>
            </a:extLst>
          </p:cNvPr>
          <p:cNvSpPr txBox="1"/>
          <p:nvPr/>
        </p:nvSpPr>
        <p:spPr>
          <a:xfrm>
            <a:off x="6528021" y="2488758"/>
            <a:ext cx="1025718" cy="584775"/>
          </a:xfrm>
          <a:prstGeom prst="rect">
            <a:avLst/>
          </a:prstGeom>
          <a:noFill/>
        </p:spPr>
        <p:txBody>
          <a:bodyPr wrap="square" rtlCol="0">
            <a:spAutoFit/>
          </a:bodyPr>
          <a:lstStyle/>
          <a:p>
            <a:r>
              <a:rPr lang="en-GB" sz="3200" b="1">
                <a:solidFill>
                  <a:schemeClr val="bg1"/>
                </a:solidFill>
                <a:latin typeface="Roboto" panose="02000000000000000000" pitchFamily="2" charset="0"/>
                <a:ea typeface="Roboto" panose="02000000000000000000" pitchFamily="2" charset="0"/>
              </a:rPr>
              <a:t>01</a:t>
            </a:r>
          </a:p>
        </p:txBody>
      </p:sp>
      <p:pic>
        <p:nvPicPr>
          <p:cNvPr id="3" name="Picture 2" descr="A group of logos with text&#10;&#10;Description automatically generated">
            <a:extLst>
              <a:ext uri="{FF2B5EF4-FFF2-40B4-BE49-F238E27FC236}">
                <a16:creationId xmlns:a16="http://schemas.microsoft.com/office/drawing/2014/main" id="{4BDEDE32-959E-0BC8-6806-27DF57398C1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004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501B2A-ECB3-46E7-B446-67636E0C0CCC}"/>
              </a:ext>
            </a:extLst>
          </p:cNvPr>
          <p:cNvSpPr txBox="1"/>
          <p:nvPr/>
        </p:nvSpPr>
        <p:spPr>
          <a:xfrm>
            <a:off x="6528021" y="2488758"/>
            <a:ext cx="1025718" cy="584775"/>
          </a:xfrm>
          <a:prstGeom prst="rect">
            <a:avLst/>
          </a:prstGeom>
          <a:noFill/>
        </p:spPr>
        <p:txBody>
          <a:bodyPr wrap="square" rtlCol="0">
            <a:spAutoFit/>
          </a:bodyPr>
          <a:lstStyle/>
          <a:p>
            <a:r>
              <a:rPr lang="en-GB" sz="3200" b="1">
                <a:solidFill>
                  <a:schemeClr val="bg1"/>
                </a:solidFill>
                <a:latin typeface="Roboto" panose="02000000000000000000" pitchFamily="2" charset="0"/>
                <a:ea typeface="Roboto" panose="02000000000000000000" pitchFamily="2" charset="0"/>
              </a:rPr>
              <a:t>01</a:t>
            </a:r>
          </a:p>
        </p:txBody>
      </p:sp>
      <p:sp>
        <p:nvSpPr>
          <p:cNvPr id="17" name="TextBox 16">
            <a:extLst>
              <a:ext uri="{FF2B5EF4-FFF2-40B4-BE49-F238E27FC236}">
                <a16:creationId xmlns:a16="http://schemas.microsoft.com/office/drawing/2014/main" id="{84D0DBB2-E405-4622-AC75-CA4947CE8549}"/>
              </a:ext>
            </a:extLst>
          </p:cNvPr>
          <p:cNvSpPr txBox="1"/>
          <p:nvPr/>
        </p:nvSpPr>
        <p:spPr>
          <a:xfrm>
            <a:off x="938118" y="472230"/>
            <a:ext cx="6176967" cy="630942"/>
          </a:xfrm>
          <a:prstGeom prst="rect">
            <a:avLst/>
          </a:prstGeom>
          <a:noFill/>
        </p:spPr>
        <p:txBody>
          <a:bodyPr wrap="square" lIns="91440" tIns="45720" rIns="91440" bIns="45720" rtlCol="0" anchor="t">
            <a:spAutoFit/>
          </a:bodyPr>
          <a:lstStyle/>
          <a:p>
            <a:endParaRPr lang="en-US" sz="3500" dirty="0">
              <a:solidFill>
                <a:schemeClr val="tx1">
                  <a:lumMod val="65000"/>
                  <a:lumOff val="35000"/>
                </a:schemeClr>
              </a:solidFill>
              <a:latin typeface="Roboto"/>
              <a:ea typeface="Roboto"/>
              <a:cs typeface="+mn-lt"/>
            </a:endParaRPr>
          </a:p>
        </p:txBody>
      </p:sp>
      <p:pic>
        <p:nvPicPr>
          <p:cNvPr id="2" name="Picture 1" descr="A logo for a company&#10;&#10;Description automatically generated with medium confidence">
            <a:extLst>
              <a:ext uri="{FF2B5EF4-FFF2-40B4-BE49-F238E27FC236}">
                <a16:creationId xmlns:a16="http://schemas.microsoft.com/office/drawing/2014/main" id="{EF603DE9-EC68-010B-A57F-48C21114E285}"/>
              </a:ext>
            </a:extLst>
          </p:cNvPr>
          <p:cNvPicPr>
            <a:picLocks noChangeAspect="1"/>
          </p:cNvPicPr>
          <p:nvPr/>
        </p:nvPicPr>
        <p:blipFill>
          <a:blip r:embed="rId2"/>
          <a:stretch>
            <a:fillRect/>
          </a:stretch>
        </p:blipFill>
        <p:spPr>
          <a:xfrm>
            <a:off x="5061218" y="3354356"/>
            <a:ext cx="2925786" cy="1594178"/>
          </a:xfrm>
          <a:prstGeom prst="rect">
            <a:avLst/>
          </a:prstGeom>
        </p:spPr>
      </p:pic>
      <p:sp>
        <p:nvSpPr>
          <p:cNvPr id="4" name="Title 1">
            <a:extLst>
              <a:ext uri="{FF2B5EF4-FFF2-40B4-BE49-F238E27FC236}">
                <a16:creationId xmlns:a16="http://schemas.microsoft.com/office/drawing/2014/main" id="{8F08678D-CE54-5DB0-EC19-5218CE9661CD}"/>
              </a:ext>
            </a:extLst>
          </p:cNvPr>
          <p:cNvSpPr txBox="1">
            <a:spLocks/>
          </p:cNvSpPr>
          <p:nvPr/>
        </p:nvSpPr>
        <p:spPr>
          <a:xfrm>
            <a:off x="838200" y="365125"/>
            <a:ext cx="10515600" cy="1306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t>What about analytics?</a:t>
            </a:r>
            <a:endParaRPr lang="en-IE" dirty="0">
              <a:effectLst/>
            </a:endParaRPr>
          </a:p>
        </p:txBody>
      </p:sp>
    </p:spTree>
    <p:extLst>
      <p:ext uri="{BB962C8B-B14F-4D97-AF65-F5344CB8AC3E}">
        <p14:creationId xmlns:p14="http://schemas.microsoft.com/office/powerpoint/2010/main" val="2179313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6264</TotalTime>
  <Words>2299</Words>
  <Application>Microsoft Macintosh PowerPoint</Application>
  <PresentationFormat>Widescreen</PresentationFormat>
  <Paragraphs>243</Paragraphs>
  <Slides>40</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IBM Plex Sans</vt:lpstr>
      <vt:lpstr>IBM Plex Sans Light</vt:lpstr>
      <vt:lpstr>IBM Plex Sans SemiBold</vt:lpstr>
      <vt:lpstr>NimbusSanL</vt:lpstr>
      <vt:lpstr>Roboto</vt:lpstr>
      <vt:lpstr>Times New Roman</vt:lpstr>
      <vt:lpstr>URWPalladioL</vt:lpstr>
      <vt:lpstr>Office Theme</vt:lpstr>
      <vt:lpstr>Tutorial On Data and Model Lifecycle Management for Incremental Machine Learning Algorithms  IEEE BigData 2023, Sorrento, Italy   Dr. Seshu Tirupathi and Dhaval Salwala IBM Research Europe Dublin,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Dr. Seshu Tirupathi seshutir@ie.ibm.com   Dhaval Salwala dhaval.vinodbhai.salwala@ibm.com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Incremental ML Model/Pipeline with IBM SAIL  Dhaval Salwala</dc:title>
  <dc:creator>Dhaval Vinodbhai Salwala</dc:creator>
  <cp:lastModifiedBy>Dhaval Vinodbhai Salwala</cp:lastModifiedBy>
  <cp:revision>312</cp:revision>
  <dcterms:created xsi:type="dcterms:W3CDTF">2023-10-03T01:43:05Z</dcterms:created>
  <dcterms:modified xsi:type="dcterms:W3CDTF">2023-10-20T14:09:52Z</dcterms:modified>
</cp:coreProperties>
</file>